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842" r:id="rId2"/>
    <p:sldId id="840" r:id="rId3"/>
    <p:sldId id="277" r:id="rId4"/>
    <p:sldId id="351" r:id="rId5"/>
    <p:sldId id="352" r:id="rId6"/>
    <p:sldId id="331" r:id="rId7"/>
    <p:sldId id="333" r:id="rId8"/>
    <p:sldId id="334" r:id="rId9"/>
    <p:sldId id="335" r:id="rId10"/>
    <p:sldId id="337" r:id="rId11"/>
    <p:sldId id="338" r:id="rId12"/>
    <p:sldId id="339" r:id="rId13"/>
    <p:sldId id="336" r:id="rId14"/>
    <p:sldId id="340" r:id="rId15"/>
    <p:sldId id="357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4" r:id="rId26"/>
    <p:sldId id="355" r:id="rId27"/>
    <p:sldId id="356" r:id="rId28"/>
    <p:sldId id="359" r:id="rId29"/>
    <p:sldId id="358" r:id="rId30"/>
    <p:sldId id="330" r:id="rId31"/>
    <p:sldId id="83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68F128-8132-409A-AF4A-DBC4DCE6ECC5}">
          <p14:sldIdLst>
            <p14:sldId id="842"/>
            <p14:sldId id="840"/>
            <p14:sldId id="277"/>
            <p14:sldId id="351"/>
            <p14:sldId id="352"/>
            <p14:sldId id="331"/>
            <p14:sldId id="333"/>
            <p14:sldId id="334"/>
            <p14:sldId id="335"/>
            <p14:sldId id="337"/>
            <p14:sldId id="338"/>
            <p14:sldId id="339"/>
            <p14:sldId id="336"/>
            <p14:sldId id="340"/>
            <p14:sldId id="357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4"/>
            <p14:sldId id="355"/>
            <p14:sldId id="356"/>
            <p14:sldId id="359"/>
            <p14:sldId id="358"/>
            <p14:sldId id="330"/>
            <p14:sldId id="8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4C56D-F37B-8A93-8258-4BF24177998C}" v="17" dt="2020-04-21T01:07:19.938"/>
    <p1510:client id="{911AC38F-A83B-4353-B036-3C5696465EEF}" v="1" dt="2020-12-02T05:18:4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685716-0B86-48B7-BEA9-37CA52C515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7D5C2-DAED-422E-82F5-22D0A5911E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D528E-2EDA-4474-866A-DF716A159D9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20EE1-4C2B-4935-9973-3362F94C9B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88557-6C08-4635-8E6B-3565CCFBAA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49345-F011-4943-B160-9EA408A4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10241-759B-45E0-98F4-1DCE48CEAB8A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2114C-AB4D-4D86-844B-4975A0F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270C3152-6B93-4529-A0B9-204FFD0F6A4A}" type="slidenum">
              <a:rPr lang="en-US" sz="1200"/>
              <a:pPr algn="r" eaLnBrk="1" hangingPunct="1"/>
              <a:t>10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t-IT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1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Linh AvantGarde" panose="02000603030000020004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4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69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246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88695" y="6492875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923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2550" y="6492875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78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2550" y="6487969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74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8695" y="6492875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4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795267"/>
          </a:xfrm>
        </p:spPr>
        <p:txBody>
          <a:bodyPr/>
          <a:lstStyle>
            <a:lvl1pPr>
              <a:defRPr sz="4000" b="1" baseline="0">
                <a:latin typeface="Linh AvantGarde" panose="02000603030000020004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509"/>
            <a:ext cx="7886700" cy="4982442"/>
          </a:xfrm>
        </p:spPr>
        <p:txBody>
          <a:bodyPr/>
          <a:lstStyle>
            <a:lvl1pPr>
              <a:defRPr sz="2800" baseline="0">
                <a:latin typeface="Linh AvantGarde" panose="02000603030000020004"/>
              </a:defRPr>
            </a:lvl1pPr>
            <a:lvl2pPr>
              <a:defRPr baseline="0">
                <a:latin typeface="Linh AvantGarde" panose="02000603030000020004"/>
              </a:defRPr>
            </a:lvl2pPr>
            <a:lvl3pPr>
              <a:defRPr baseline="0">
                <a:latin typeface="Linh AvantGarde" panose="02000603030000020004"/>
              </a:defRPr>
            </a:lvl3pPr>
            <a:lvl4pPr>
              <a:defRPr baseline="0">
                <a:latin typeface="Linh AvantGarde" panose="02000603030000020004"/>
              </a:defRPr>
            </a:lvl4pPr>
            <a:lvl5pPr>
              <a:defRPr baseline="0">
                <a:latin typeface="Linh AvantGarde" panose="020006030300000200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614" y="6474114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60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3891" y="6474113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75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6186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5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93891" y="6492874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54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7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655"/>
            <a:ext cx="7886700" cy="500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3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3" r:id="rId7"/>
    <p:sldLayoutId id="2147483672" r:id="rId8"/>
    <p:sldLayoutId id="2147483667" r:id="rId9"/>
    <p:sldLayoutId id="2147483675" r:id="rId10"/>
    <p:sldLayoutId id="2147483674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inh AvantGarde" panose="02000603030000020004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2988E-C6B6-4031-90F1-6573C99F0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931" y="2235199"/>
            <a:ext cx="7958138" cy="4462483"/>
          </a:xfrm>
        </p:spPr>
        <p:txBody>
          <a:bodyPr>
            <a:normAutofit/>
          </a:bodyPr>
          <a:lstStyle/>
          <a:p>
            <a:r>
              <a:rPr lang="en-US" sz="5400" dirty="0" err="1"/>
              <a:t>Học</a:t>
            </a:r>
            <a:r>
              <a:rPr lang="en-US" sz="5400" dirty="0"/>
              <a:t> </a:t>
            </a:r>
            <a:r>
              <a:rPr lang="en-US" sz="5400" dirty="0" err="1"/>
              <a:t>máy</a:t>
            </a:r>
            <a:r>
              <a:rPr lang="en-US" sz="5400" dirty="0"/>
              <a:t> </a:t>
            </a:r>
            <a:r>
              <a:rPr lang="en-US" sz="5400" dirty="0" err="1"/>
              <a:t>cơ</a:t>
            </a:r>
            <a:r>
              <a:rPr lang="en-US" sz="5400" dirty="0"/>
              <a:t> </a:t>
            </a:r>
            <a:r>
              <a:rPr lang="en-US" sz="5400" dirty="0" err="1"/>
              <a:t>bản</a:t>
            </a:r>
            <a:br>
              <a:rPr lang="en-US" sz="5400" dirty="0"/>
            </a:br>
            <a:br>
              <a:rPr lang="en-US" sz="4800" dirty="0"/>
            </a:br>
            <a:r>
              <a:rPr lang="en-US" sz="4400" b="0" dirty="0" err="1"/>
              <a:t>Phân</a:t>
            </a:r>
            <a:r>
              <a:rPr lang="en-US" sz="4400" b="0" dirty="0"/>
              <a:t> </a:t>
            </a:r>
            <a:r>
              <a:rPr lang="en-US" sz="4400" b="0" dirty="0" err="1"/>
              <a:t>cụm</a:t>
            </a:r>
            <a:br>
              <a:rPr lang="en-US" sz="4400" b="0" dirty="0"/>
            </a:br>
            <a:br>
              <a:rPr lang="en-US" sz="4400" b="0" dirty="0"/>
            </a:br>
            <a:br>
              <a:rPr lang="en-US" sz="4400" b="0" dirty="0"/>
            </a:br>
            <a:r>
              <a:rPr lang="en-US" sz="3200" dirty="0" err="1"/>
              <a:t>Nguyễn</a:t>
            </a:r>
            <a:r>
              <a:rPr lang="en-US" sz="3200" dirty="0"/>
              <a:t> </a:t>
            </a:r>
            <a:r>
              <a:rPr lang="en-US" sz="3200" dirty="0" err="1"/>
              <a:t>Đức</a:t>
            </a:r>
            <a:r>
              <a:rPr lang="en-US" sz="3200" dirty="0"/>
              <a:t> Anh</a:t>
            </a: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FB227-EC19-4559-BD5E-E26549F636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7145" y="6483064"/>
            <a:ext cx="11176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CC793-D879-4A72-AB4C-25BC676A92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11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457200" y="381000"/>
            <a:ext cx="8153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825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90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563"/>
              </a:spcBef>
            </a:pPr>
            <a:r>
              <a:rPr lang="en-GB" sz="2000" b="1" i="1"/>
              <a:t>K</a:t>
            </a:r>
            <a:r>
              <a:rPr lang="en-GB" sz="2000" b="1"/>
              <a:t>-means</a:t>
            </a:r>
            <a:r>
              <a:rPr lang="en-GB" sz="2000"/>
              <a:t>(D, </a:t>
            </a:r>
            <a:r>
              <a:rPr lang="en-US" sz="2000">
                <a:cs typeface="Arial" panose="020B0604020202020204" pitchFamily="34" charset="0"/>
              </a:rPr>
              <a:t>k</a:t>
            </a:r>
            <a:r>
              <a:rPr lang="en-GB" sz="2000"/>
              <a:t>)</a:t>
            </a:r>
          </a:p>
          <a:p>
            <a:pPr lvl="1" eaLnBrk="1" hangingPunct="1">
              <a:spcBef>
                <a:spcPts val="563"/>
              </a:spcBef>
            </a:pPr>
            <a:r>
              <a:rPr lang="en-GB" sz="1600">
                <a:latin typeface="Courier New" panose="02070309020205020404" pitchFamily="49" charset="0"/>
              </a:rPr>
              <a:t>D</a:t>
            </a:r>
            <a:r>
              <a:rPr lang="en-GB" sz="1600"/>
              <a:t>:  Tập học</a:t>
            </a:r>
          </a:p>
          <a:p>
            <a:pPr lvl="1" eaLnBrk="1" hangingPunct="1">
              <a:spcBef>
                <a:spcPts val="563"/>
              </a:spcBef>
            </a:pPr>
            <a:r>
              <a:rPr lang="en-GB" sz="1600">
                <a:latin typeface="Courier New" panose="02070309020205020404" pitchFamily="49" charset="0"/>
              </a:rPr>
              <a:t>k</a:t>
            </a:r>
            <a:r>
              <a:rPr lang="en-GB" sz="1600"/>
              <a:t>:  Số lượng cụm kết quả (thu được)</a:t>
            </a:r>
          </a:p>
          <a:p>
            <a:pPr eaLnBrk="1" hangingPunct="1">
              <a:spcBef>
                <a:spcPts val="1800"/>
              </a:spcBef>
            </a:pPr>
            <a:r>
              <a:rPr lang="en-GB" sz="2000"/>
              <a:t>Lựa chọn ngẫu nhiên </a:t>
            </a:r>
            <a:r>
              <a:rPr lang="en-GB" sz="2000">
                <a:latin typeface="Courier New" panose="02070309020205020404" pitchFamily="49" charset="0"/>
              </a:rPr>
              <a:t>k</a:t>
            </a:r>
            <a:r>
              <a:rPr lang="en-GB" sz="2000"/>
              <a:t>  quan sát trong tập  </a:t>
            </a:r>
            <a:r>
              <a:rPr lang="en-GB" sz="2000">
                <a:latin typeface="Courier New" panose="02070309020205020404" pitchFamily="49" charset="0"/>
              </a:rPr>
              <a:t>D</a:t>
            </a:r>
            <a:r>
              <a:rPr lang="en-GB" sz="2000"/>
              <a:t>  để làm các điểm trung tâm ban đầu (initial centroids)</a:t>
            </a:r>
          </a:p>
          <a:p>
            <a:pPr eaLnBrk="1" hangingPunct="1">
              <a:spcBef>
                <a:spcPct val="30000"/>
              </a:spcBef>
            </a:pPr>
            <a:r>
              <a:rPr lang="en-GB" sz="2000">
                <a:latin typeface="Garamond" panose="02020404030301010803" pitchFamily="18" charset="0"/>
                <a:cs typeface="Arial" panose="020B0604020202020204" pitchFamily="34" charset="0"/>
              </a:rPr>
              <a:t>while  not </a:t>
            </a:r>
            <a:r>
              <a:rPr lang="en-GB" sz="2000">
                <a:latin typeface="Courier New" panose="02070309020205020404" pitchFamily="49" charset="0"/>
                <a:cs typeface="Courier New" panose="02070309020205020404" pitchFamily="49" charset="0"/>
              </a:rPr>
              <a:t>CONVERGENCE</a:t>
            </a:r>
            <a:endParaRPr lang="en-GB" sz="2000">
              <a:cs typeface="Arial" panose="020B0604020202020204" pitchFamily="34" charset="0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GB" sz="2000">
                <a:latin typeface="Garamond" panose="02020404030301010803" pitchFamily="18" charset="0"/>
                <a:cs typeface="Courier New" panose="02070309020205020404" pitchFamily="49" charset="0"/>
              </a:rPr>
              <a:t>for</a:t>
            </a:r>
            <a:r>
              <a:rPr lang="en-GB" sz="2000"/>
              <a:t> </a:t>
            </a:r>
            <a:r>
              <a:rPr lang="en-GB" sz="2000">
                <a:latin typeface="Garamond" panose="02020404030301010803" pitchFamily="18" charset="0"/>
                <a:cs typeface="Courier New" panose="02070309020205020404" pitchFamily="49" charset="0"/>
              </a:rPr>
              <a:t>each</a:t>
            </a:r>
            <a:r>
              <a:rPr lang="en-GB" sz="2000"/>
              <a:t> </a:t>
            </a:r>
            <a:r>
              <a:rPr lang="en-GB" sz="2000">
                <a:latin typeface="Courier New" panose="02070309020205020404" pitchFamily="49" charset="0"/>
              </a:rPr>
              <a:t>x</a:t>
            </a:r>
            <a:r>
              <a:rPr lang="en-GB" sz="2000">
                <a:latin typeface="Courier New" panose="02070309020205020404" pitchFamily="49" charset="0"/>
                <a:sym typeface="Symbol" panose="05050102010706020507" pitchFamily="18" charset="2"/>
              </a:rPr>
              <a:t>D</a:t>
            </a:r>
            <a:endParaRPr lang="en-GB" sz="2000">
              <a:latin typeface="Courier New" panose="02070309020205020404" pitchFamily="49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2" eaLnBrk="1" hangingPunct="1">
              <a:spcBef>
                <a:spcPct val="30000"/>
              </a:spcBef>
            </a:pPr>
            <a:r>
              <a:rPr lang="en-GB" sz="2000">
                <a:cs typeface="Arial" panose="020B0604020202020204" pitchFamily="34" charset="0"/>
              </a:rPr>
              <a:t>Tính các khoảng cách từ  </a:t>
            </a:r>
            <a:r>
              <a:rPr lang="en-GB" sz="2000">
                <a:latin typeface="Courier New" panose="02070309020205020404" pitchFamily="49" charset="0"/>
                <a:cs typeface="Arial" panose="020B0604020202020204" pitchFamily="34" charset="0"/>
              </a:rPr>
              <a:t>x</a:t>
            </a:r>
            <a:r>
              <a:rPr lang="en-GB" sz="2000">
                <a:cs typeface="Arial" panose="020B0604020202020204" pitchFamily="34" charset="0"/>
              </a:rPr>
              <a:t>  đến các điểm trung tâm (centroid)</a:t>
            </a:r>
            <a:endParaRPr lang="en-GB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eaLnBrk="1" hangingPunct="1">
              <a:spcBef>
                <a:spcPct val="30000"/>
              </a:spcBef>
            </a:pPr>
            <a:r>
              <a:rPr lang="en-GB" sz="2000">
                <a:cs typeface="Arial" panose="020B0604020202020204" pitchFamily="34" charset="0"/>
              </a:rPr>
              <a:t>Gán  </a:t>
            </a:r>
            <a:r>
              <a:rPr lang="en-GB" sz="2000">
                <a:latin typeface="Courier New" panose="02070309020205020404" pitchFamily="49" charset="0"/>
                <a:cs typeface="Arial" panose="020B0604020202020204" pitchFamily="34" charset="0"/>
              </a:rPr>
              <a:t>x</a:t>
            </a:r>
            <a:r>
              <a:rPr lang="en-GB" sz="2000">
                <a:cs typeface="Arial" panose="020B0604020202020204" pitchFamily="34" charset="0"/>
              </a:rPr>
              <a:t>  vào cụm có điểm trung tâm (centroid) gần  </a:t>
            </a:r>
            <a:r>
              <a:rPr lang="en-GB" sz="2000">
                <a:latin typeface="Courier New" panose="02070309020205020404" pitchFamily="49" charset="0"/>
                <a:cs typeface="Arial" panose="020B0604020202020204" pitchFamily="34" charset="0"/>
              </a:rPr>
              <a:t>x</a:t>
            </a:r>
            <a:r>
              <a:rPr lang="en-GB" sz="2000">
                <a:cs typeface="Arial" panose="020B0604020202020204" pitchFamily="34" charset="0"/>
              </a:rPr>
              <a:t>  nhất</a:t>
            </a:r>
            <a:endParaRPr lang="en-GB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spcBef>
                <a:spcPct val="30000"/>
              </a:spcBef>
            </a:pPr>
            <a:r>
              <a:rPr lang="en-GB" sz="2000">
                <a:latin typeface="Garamond" panose="02020404030301010803" pitchFamily="18" charset="0"/>
                <a:cs typeface="Arial" panose="020B0604020202020204" pitchFamily="34" charset="0"/>
              </a:rPr>
              <a:t>end for</a:t>
            </a:r>
          </a:p>
          <a:p>
            <a:pPr lvl="1" eaLnBrk="1" hangingPunct="1">
              <a:spcBef>
                <a:spcPct val="30000"/>
              </a:spcBef>
            </a:pPr>
            <a:r>
              <a:rPr lang="en-GB" sz="2000">
                <a:latin typeface="Garamond" panose="02020404030301010803" pitchFamily="18" charset="0"/>
                <a:cs typeface="Arial" panose="020B0604020202020204" pitchFamily="34" charset="0"/>
              </a:rPr>
              <a:t>for</a:t>
            </a:r>
            <a:r>
              <a:rPr lang="en-GB" sz="2000">
                <a:cs typeface="Arial" panose="020B0604020202020204" pitchFamily="34" charset="0"/>
              </a:rPr>
              <a:t> </a:t>
            </a:r>
            <a:r>
              <a:rPr lang="en-GB" sz="2000">
                <a:latin typeface="Garamond" panose="02020404030301010803" pitchFamily="18" charset="0"/>
                <a:cs typeface="Arial" panose="020B0604020202020204" pitchFamily="34" charset="0"/>
              </a:rPr>
              <a:t>each</a:t>
            </a:r>
            <a:r>
              <a:rPr lang="en-GB" sz="2000">
                <a:cs typeface="Arial" panose="020B0604020202020204" pitchFamily="34" charset="0"/>
              </a:rPr>
              <a:t> cụm</a:t>
            </a:r>
            <a:endParaRPr lang="en-GB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eaLnBrk="1" hangingPunct="1">
              <a:spcBef>
                <a:spcPct val="30000"/>
              </a:spcBef>
            </a:pPr>
            <a:r>
              <a:rPr lang="en-GB" sz="2000">
                <a:cs typeface="Courier New" panose="02070309020205020404" pitchFamily="49" charset="0"/>
              </a:rPr>
              <a:t>Tính (xác định) lại điểm trung tâm (centroid) dựa trên các </a:t>
            </a:r>
            <a:r>
              <a:rPr lang="en-GB" sz="2000"/>
              <a:t>quan sát</a:t>
            </a:r>
            <a:r>
              <a:rPr lang="en-GB" sz="2000">
                <a:cs typeface="Courier New" panose="02070309020205020404" pitchFamily="49" charset="0"/>
              </a:rPr>
              <a:t> hiện thời đang thuộc vào cụm này</a:t>
            </a:r>
          </a:p>
          <a:p>
            <a:pPr eaLnBrk="1" hangingPunct="1">
              <a:spcBef>
                <a:spcPct val="30000"/>
              </a:spcBef>
            </a:pPr>
            <a:r>
              <a:rPr lang="en-GB" sz="2000">
                <a:latin typeface="Garamond" panose="02020404030301010803" pitchFamily="18" charset="0"/>
                <a:cs typeface="Arial" panose="020B0604020202020204" pitchFamily="34" charset="0"/>
              </a:rPr>
              <a:t>end while</a:t>
            </a:r>
          </a:p>
          <a:p>
            <a:pPr eaLnBrk="1" hangingPunct="1">
              <a:spcBef>
                <a:spcPct val="30000"/>
              </a:spcBef>
            </a:pPr>
            <a:r>
              <a:rPr lang="en-GB" sz="2000">
                <a:latin typeface="Garamond" panose="02020404030301010803" pitchFamily="18" charset="0"/>
              </a:rPr>
              <a:t>return  {</a:t>
            </a:r>
            <a:r>
              <a:rPr lang="en-GB" sz="200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GB" sz="2000">
                <a:cs typeface="Courier New" panose="02070309020205020404" pitchFamily="49" charset="0"/>
              </a:rPr>
              <a:t>  cụm kết quả}</a:t>
            </a:r>
            <a:endParaRPr lang="en-US" sz="2000"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E03BC95-577C-483C-A5AF-0C0D306B186F}" type="slidenum">
              <a:rPr lang="en-US" altLang="en-US">
                <a:latin typeface="Garamond" panose="02020404030301010803" pitchFamily="18" charset="0"/>
              </a:rPr>
              <a:pPr eaLnBrk="1" hangingPunct="1"/>
              <a:t>10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626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11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Minh họa (1)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7994650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7"/>
          <p:cNvSpPr txBox="1">
            <a:spLocks noChangeArrowheads="1"/>
          </p:cNvSpPr>
          <p:nvPr/>
        </p:nvSpPr>
        <p:spPr bwMode="auto">
          <a:xfrm>
            <a:off x="533400" y="58674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  <p:sp>
        <p:nvSpPr>
          <p:cNvPr id="3" name="Oval 2"/>
          <p:cNvSpPr/>
          <p:nvPr/>
        </p:nvSpPr>
        <p:spPr>
          <a:xfrm>
            <a:off x="3903596" y="1957185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89396" y="2268605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4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12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Minh họa (2)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447800"/>
            <a:ext cx="7993062" cy="386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 Box 4"/>
          <p:cNvSpPr txBox="1">
            <a:spLocks noChangeArrowheads="1"/>
          </p:cNvSpPr>
          <p:nvPr/>
        </p:nvSpPr>
        <p:spPr bwMode="auto">
          <a:xfrm>
            <a:off x="533400" y="57912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</p:spTree>
    <p:extLst>
      <p:ext uri="{BB962C8B-B14F-4D97-AF65-F5344CB8AC3E}">
        <p14:creationId xmlns:p14="http://schemas.microsoft.com/office/powerpoint/2010/main" val="203468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13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Điều kiện hội tụ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4835525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5663" indent="-1158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ja-JP" sz="2400">
                <a:ea typeface="ＭＳ Ｐゴシック" panose="020B0600070205080204" pitchFamily="34" charset="-128"/>
              </a:rPr>
              <a:t>Quá trình phân cụm kết thúc, nếu: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Không có (hoặc có không đáng kể) việc gán lại các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vào các cụm khác, </a:t>
            </a:r>
            <a:r>
              <a:rPr lang="en-US" altLang="ja-JP" sz="2000" i="1">
                <a:ea typeface="ＭＳ Ｐゴシック" panose="020B0600070205080204" pitchFamily="34" charset="-128"/>
              </a:rPr>
              <a:t>hoặc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Không có (hoặc có không đáng kể) thay đổi về các điểm trung tâm (centroids) của các cụm, </a:t>
            </a:r>
            <a:r>
              <a:rPr lang="en-US" altLang="ja-JP" sz="2000" i="1">
                <a:ea typeface="ＭＳ Ｐゴシック" panose="020B0600070205080204" pitchFamily="34" charset="-128"/>
              </a:rPr>
              <a:t>hoặc</a:t>
            </a:r>
            <a:r>
              <a:rPr lang="en-US" altLang="ja-JP" sz="2000">
                <a:ea typeface="ＭＳ Ｐゴシック" panose="020B0600070205080204" pitchFamily="34" charset="-128"/>
              </a:rPr>
              <a:t> 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Giảm không đáng kể về tổng lỗi phân cụm:</a:t>
            </a:r>
            <a:endParaRPr lang="en-US" altLang="ja-JP" sz="2000" i="1">
              <a:ea typeface="ＭＳ Ｐゴシック" panose="020B0600070205080204" pitchFamily="34" charset="-128"/>
            </a:endParaRPr>
          </a:p>
          <a:p>
            <a:pPr lvl="2">
              <a:spcBef>
                <a:spcPts val="72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ja-JP" sz="2000" i="1">
                <a:ea typeface="ＭＳ Ｐゴシック" panose="020B0600070205080204" pitchFamily="34" charset="-128"/>
              </a:rPr>
              <a:t>C</a:t>
            </a:r>
            <a:r>
              <a:rPr lang="en-US" altLang="ja-JP" sz="2000" i="1" baseline="-25000">
                <a:ea typeface="ＭＳ Ｐゴシック" panose="020B0600070205080204" pitchFamily="34" charset="-128"/>
              </a:rPr>
              <a:t>i</a:t>
            </a:r>
            <a:r>
              <a:rPr lang="en-US" altLang="ja-JP" sz="2000">
                <a:ea typeface="ＭＳ Ｐゴシック" panose="020B0600070205080204" pitchFamily="34" charset="-128"/>
              </a:rPr>
              <a:t>:  Cụm thứ </a:t>
            </a:r>
            <a:r>
              <a:rPr lang="en-US" altLang="ja-JP" sz="2000" i="1">
                <a:ea typeface="ＭＳ Ｐゴシック" panose="020B0600070205080204" pitchFamily="34" charset="-128"/>
              </a:rPr>
              <a:t>i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pPr lvl="2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ja-JP" sz="2000" b="1">
                <a:ea typeface="ＭＳ Ｐゴシック" panose="020B0600070205080204" pitchFamily="34" charset="-128"/>
              </a:rPr>
              <a:t>m</a:t>
            </a:r>
            <a:r>
              <a:rPr lang="en-US" altLang="ja-JP" sz="2000" b="1" baseline="-25000">
                <a:ea typeface="ＭＳ Ｐゴシック" panose="020B0600070205080204" pitchFamily="34" charset="-128"/>
              </a:rPr>
              <a:t>i</a:t>
            </a:r>
            <a:r>
              <a:rPr lang="en-US" altLang="ja-JP" sz="2000">
                <a:ea typeface="ＭＳ Ｐゴシック" panose="020B0600070205080204" pitchFamily="34" charset="-128"/>
              </a:rPr>
              <a:t>:  Điểm trung tâm (centroid) của cụm  </a:t>
            </a:r>
            <a:r>
              <a:rPr lang="en-US" altLang="ja-JP" sz="2000" i="1">
                <a:ea typeface="ＭＳ Ｐゴシック" panose="020B0600070205080204" pitchFamily="34" charset="-128"/>
              </a:rPr>
              <a:t>C</a:t>
            </a:r>
            <a:r>
              <a:rPr lang="en-US" altLang="ja-JP" sz="2000" i="1" baseline="-25000">
                <a:ea typeface="ＭＳ Ｐゴシック" panose="020B0600070205080204" pitchFamily="34" charset="-128"/>
              </a:rPr>
              <a:t>i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pPr lvl="2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§"/>
            </a:pPr>
            <a:r>
              <a:rPr lang="en-US" altLang="ja-JP" sz="2000" i="1">
                <a:ea typeface="ＭＳ Ｐゴシック" panose="020B0600070205080204" pitchFamily="34" charset="-128"/>
              </a:rPr>
              <a:t>d</a:t>
            </a:r>
            <a:r>
              <a:rPr lang="en-US" altLang="ja-JP" sz="2000">
                <a:ea typeface="ＭＳ Ｐゴシック" panose="020B0600070205080204" pitchFamily="34" charset="-128"/>
              </a:rPr>
              <a:t>(</a:t>
            </a:r>
            <a:r>
              <a:rPr lang="en-US" altLang="ja-JP" sz="2000" b="1">
                <a:ea typeface="ＭＳ Ｐゴシック" panose="020B0600070205080204" pitchFamily="34" charset="-128"/>
              </a:rPr>
              <a:t>x</a:t>
            </a:r>
            <a:r>
              <a:rPr lang="en-US" altLang="ja-JP" sz="2000">
                <a:ea typeface="ＭＳ Ｐゴシック" panose="020B0600070205080204" pitchFamily="34" charset="-128"/>
              </a:rPr>
              <a:t>, </a:t>
            </a:r>
            <a:r>
              <a:rPr lang="en-US" altLang="ja-JP" sz="2000" b="1">
                <a:ea typeface="ＭＳ Ｐゴシック" panose="020B0600070205080204" pitchFamily="34" charset="-128"/>
              </a:rPr>
              <a:t>m</a:t>
            </a:r>
            <a:r>
              <a:rPr lang="en-US" altLang="ja-JP" sz="2000" b="1" i="1" baseline="-25000">
                <a:ea typeface="ＭＳ Ｐゴシック" panose="020B0600070205080204" pitchFamily="34" charset="-128"/>
              </a:rPr>
              <a:t>i</a:t>
            </a:r>
            <a:r>
              <a:rPr lang="en-US" altLang="ja-JP" sz="2000">
                <a:ea typeface="ＭＳ Ｐゴシック" panose="020B0600070205080204" pitchFamily="34" charset="-128"/>
              </a:rPr>
              <a:t>):  Khoảng cách (khác biệt) giữa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</a:t>
            </a:r>
            <a:r>
              <a:rPr lang="en-US" altLang="ja-JP" sz="2000" b="1">
                <a:ea typeface="ＭＳ Ｐゴシック" panose="020B0600070205080204" pitchFamily="34" charset="-128"/>
              </a:rPr>
              <a:t>x</a:t>
            </a:r>
            <a:r>
              <a:rPr lang="en-US" altLang="ja-JP" sz="2000">
                <a:ea typeface="ＭＳ Ｐゴシック" panose="020B0600070205080204" pitchFamily="34" charset="-128"/>
              </a:rPr>
              <a:t>  và điểm trung tâm  </a:t>
            </a:r>
            <a:r>
              <a:rPr lang="en-US" altLang="ja-JP" sz="2000" b="1">
                <a:ea typeface="ＭＳ Ｐゴシック" panose="020B0600070205080204" pitchFamily="34" charset="-128"/>
              </a:rPr>
              <a:t>m</a:t>
            </a:r>
            <a:r>
              <a:rPr lang="en-US" altLang="ja-JP" sz="2000" b="1" i="1" baseline="-25000">
                <a:ea typeface="ＭＳ Ｐゴシック" panose="020B0600070205080204" pitchFamily="34" charset="-128"/>
              </a:rPr>
              <a:t>i</a:t>
            </a:r>
            <a:endParaRPr lang="en-US" sz="2000" b="1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2901950" y="3581400"/>
          <a:ext cx="2814638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280" imgH="419040" progId="Equation.3">
                  <p:embed/>
                </p:oleObj>
              </mc:Choice>
              <mc:Fallback>
                <p:oleObj name="Equation" r:id="rId2" imgW="1295280" imgH="419040" progId="Equation.3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3581400"/>
                        <a:ext cx="2814638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658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14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058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200">
                <a:solidFill>
                  <a:srgbClr val="0000FF"/>
                </a:solidFill>
                <a:latin typeface="Tahoma"/>
                <a:cs typeface="Tahoma"/>
              </a:rPr>
              <a:t>Điểm trung tâm, hàm khoảng cách</a:t>
            </a:r>
            <a:endParaRPr lang="en-US" sz="32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458200" cy="4835525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74675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400"/>
              <a:t>Xác định điểm trung tâm:  Điểm trung bình (</a:t>
            </a:r>
            <a:r>
              <a:rPr lang="en-GB" sz="2400" i="1"/>
              <a:t>Mean centroid</a:t>
            </a:r>
            <a:r>
              <a:rPr lang="en-GB" sz="2400"/>
              <a:t>)</a:t>
            </a:r>
            <a:endParaRPr lang="en-GB" sz="2400" i="1"/>
          </a:p>
          <a:p>
            <a:pPr lvl="1">
              <a:spcBef>
                <a:spcPts val="7375"/>
              </a:spcBef>
              <a:buClr>
                <a:schemeClr val="accent2"/>
              </a:buClr>
              <a:buFontTx/>
              <a:buChar char="•"/>
            </a:pPr>
            <a:r>
              <a:rPr lang="en-GB" sz="2000"/>
              <a:t>(vectơ) </a:t>
            </a:r>
            <a:r>
              <a:rPr lang="en-GB" sz="2000" b="1" i="1"/>
              <a:t>m</a:t>
            </a:r>
            <a:r>
              <a:rPr lang="en-GB" sz="2000" b="1" i="1" baseline="-25000"/>
              <a:t>i</a:t>
            </a:r>
            <a:r>
              <a:rPr lang="en-GB" sz="2000"/>
              <a:t>  là điểm trung tâm (centroid) của cụm  </a:t>
            </a:r>
            <a:r>
              <a:rPr lang="en-GB" sz="2000" i="1"/>
              <a:t>C</a:t>
            </a:r>
            <a:r>
              <a:rPr lang="en-GB" sz="2000" i="1" baseline="-25000"/>
              <a:t>i</a:t>
            </a:r>
          </a:p>
          <a:p>
            <a:pPr lvl="1">
              <a:spcBef>
                <a:spcPts val="1138"/>
              </a:spcBef>
              <a:buClr>
                <a:schemeClr val="accent2"/>
              </a:buClr>
              <a:buFontTx/>
              <a:buChar char="•"/>
            </a:pPr>
            <a:r>
              <a:rPr lang="en-GB" sz="2000"/>
              <a:t>|</a:t>
            </a:r>
            <a:r>
              <a:rPr lang="en-GB" sz="2000" i="1"/>
              <a:t>C</a:t>
            </a:r>
            <a:r>
              <a:rPr lang="en-GB" sz="2000" i="1" baseline="-25000"/>
              <a:t>i</a:t>
            </a:r>
            <a:r>
              <a:rPr lang="en-GB" sz="2000"/>
              <a:t>|  kích thước của cụm  </a:t>
            </a:r>
            <a:r>
              <a:rPr lang="en-GB" sz="2000" i="1"/>
              <a:t>C</a:t>
            </a:r>
            <a:r>
              <a:rPr lang="en-GB" sz="2000" i="1" baseline="-25000"/>
              <a:t>i</a:t>
            </a:r>
            <a:r>
              <a:rPr lang="en-GB" sz="2000"/>
              <a:t>  (tổng số quan sát trong  </a:t>
            </a:r>
            <a:r>
              <a:rPr lang="en-GB" sz="2000" i="1"/>
              <a:t>C</a:t>
            </a:r>
            <a:r>
              <a:rPr lang="en-GB" sz="2000" i="1" baseline="-25000"/>
              <a:t>i</a:t>
            </a:r>
            <a:r>
              <a:rPr lang="en-GB" sz="2000"/>
              <a:t>)</a:t>
            </a:r>
          </a:p>
          <a:p>
            <a:pPr>
              <a:spcBef>
                <a:spcPts val="2838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400"/>
              <a:t>Hàm khoảng cách:  </a:t>
            </a:r>
            <a:r>
              <a:rPr lang="en-GB" sz="2400" i="1"/>
              <a:t>Euclidean distance</a:t>
            </a:r>
          </a:p>
          <a:p>
            <a:pPr lvl="1">
              <a:spcBef>
                <a:spcPct val="300000"/>
              </a:spcBef>
              <a:buClr>
                <a:schemeClr val="accent2"/>
              </a:buClr>
              <a:buFontTx/>
              <a:buChar char="•"/>
            </a:pPr>
            <a:r>
              <a:rPr lang="en-GB" sz="2000"/>
              <a:t>(vectơ) </a:t>
            </a:r>
            <a:r>
              <a:rPr lang="en-GB" sz="2000" b="1" i="1"/>
              <a:t>m</a:t>
            </a:r>
            <a:r>
              <a:rPr lang="en-GB" sz="2000" b="1" i="1" baseline="-25000"/>
              <a:t>i</a:t>
            </a:r>
            <a:r>
              <a:rPr lang="en-GB" sz="2000"/>
              <a:t>  là điểm trung tâm (centroid) của cụm  </a:t>
            </a:r>
            <a:r>
              <a:rPr lang="en-GB" sz="2000" i="1"/>
              <a:t>C</a:t>
            </a:r>
            <a:r>
              <a:rPr lang="en-GB" sz="2000" i="1" baseline="-25000"/>
              <a:t>i</a:t>
            </a:r>
          </a:p>
          <a:p>
            <a:pPr lvl="1">
              <a:spcBef>
                <a:spcPts val="1138"/>
              </a:spcBef>
              <a:buClr>
                <a:schemeClr val="accent2"/>
              </a:buClr>
              <a:buFontTx/>
              <a:buChar char="•"/>
            </a:pPr>
            <a:r>
              <a:rPr lang="en-GB" sz="2000" i="1"/>
              <a:t>d(</a:t>
            </a:r>
            <a:r>
              <a:rPr lang="en-GB" sz="2000" b="1" i="1"/>
              <a:t>x</a:t>
            </a:r>
            <a:r>
              <a:rPr lang="en-GB" sz="2000" i="1"/>
              <a:t>,</a:t>
            </a:r>
            <a:r>
              <a:rPr lang="en-GB" sz="2000" b="1" i="1"/>
              <a:t>m</a:t>
            </a:r>
            <a:r>
              <a:rPr lang="en-GB" sz="2000" b="1" i="1" baseline="-25000"/>
              <a:t>i</a:t>
            </a:r>
            <a:r>
              <a:rPr lang="en-GB" sz="2000" i="1"/>
              <a:t>)</a:t>
            </a:r>
            <a:r>
              <a:rPr lang="en-GB" sz="2000"/>
              <a:t>  là khoảng cách giữa </a:t>
            </a:r>
            <a:r>
              <a:rPr lang="en-GB" sz="2000" b="1" i="1"/>
              <a:t>x</a:t>
            </a:r>
            <a:r>
              <a:rPr lang="en-GB" sz="2000"/>
              <a:t> và điểm trung tâm  </a:t>
            </a:r>
            <a:r>
              <a:rPr lang="en-GB" sz="2000" b="1" i="1"/>
              <a:t>m</a:t>
            </a:r>
            <a:r>
              <a:rPr lang="en-GB" sz="2000" b="1" i="1" baseline="-25000"/>
              <a:t>i</a:t>
            </a:r>
            <a:endParaRPr lang="en-US" sz="2000" b="1" i="1" baseline="-2500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425575" y="1719263"/>
          <a:ext cx="1633538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914400" imgH="444240" progId="Equation.3">
                  <p:embed/>
                </p:oleObj>
              </mc:Choice>
              <mc:Fallback>
                <p:oleObj name="Formel" r:id="rId2" imgW="914400" imgH="44424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1719263"/>
                        <a:ext cx="1633538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876300" y="4191000"/>
          <a:ext cx="7594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4" imgW="3797280" imgH="304560" progId="Equation.3">
                  <p:embed/>
                </p:oleObj>
              </mc:Choice>
              <mc:Fallback>
                <p:oleObj name="Formel" r:id="rId4" imgW="3797280" imgH="30456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4191000"/>
                        <a:ext cx="7594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14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 txBox="1">
            <a:spLocks noGrp="1" noChangeArrowheads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6A3C30DF-A130-4443-BFDD-ABA195A82C7F}" type="slidenum">
              <a:rPr lang="en-US" altLang="en-US" sz="1200">
                <a:latin typeface="Garamond" panose="02020404030301010803" pitchFamily="18" charset="0"/>
              </a:rPr>
              <a:pPr algn="r" eaLnBrk="1" hangingPunct="1"/>
              <a:t>15</a:t>
            </a:fld>
            <a:endParaRPr lang="en-US" altLang="en-US" sz="1200">
              <a:latin typeface="Garamond" panose="02020404030301010803" pitchFamily="18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/>
            <a:r>
              <a:rPr lang="en-US" sz="3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hàm khoảng cách</a:t>
            </a:r>
            <a:endParaRPr lang="en-US" sz="380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15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57200" y="1219200"/>
            <a:ext cx="8229600" cy="4911725"/>
          </a:xfrm>
          <a:prstGeom prst="rect">
            <a:avLst/>
          </a:prstGeom>
        </p:spPr>
        <p:txBody>
          <a:bodyPr/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0225" indent="-203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71550" indent="-292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Hàm khoảng cách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/>
              <a:t>Mỗi hàm sẽ tương ứng với một cách nhìn về dữ liệu.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/>
              <a:t>Vô hạn hàm!!!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/>
              <a:t>Chọn hàm nào?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endParaRPr lang="en-US" sz="2000"/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000"/>
              <a:t>Có thể thay bằng độ đo </a:t>
            </a:r>
            <a:br>
              <a:rPr lang="en-US" sz="2000"/>
            </a:br>
            <a:r>
              <a:rPr lang="en-US" sz="2000"/>
              <a:t>tương đồng </a:t>
            </a:r>
            <a:br>
              <a:rPr lang="en-US" sz="2000"/>
            </a:br>
            <a:r>
              <a:rPr lang="en-US" sz="2000"/>
              <a:t>(similarity measure)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24325" y="2128838"/>
            <a:ext cx="4562475" cy="4114800"/>
            <a:chOff x="2290762" y="1371600"/>
            <a:chExt cx="4562475" cy="4114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0762" y="1371600"/>
              <a:ext cx="4562475" cy="4114800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453062" y="2138362"/>
              <a:ext cx="304800" cy="3048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Oval 13"/>
            <p:cNvSpPr/>
            <p:nvPr/>
          </p:nvSpPr>
          <p:spPr>
            <a:xfrm>
              <a:off x="6263640" y="3467100"/>
              <a:ext cx="304800" cy="30480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66667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16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Các ưu điểm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458200" cy="4835525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0563"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31875" indent="-1174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>
                <a:solidFill>
                  <a:srgbClr val="0000FF"/>
                </a:solidFill>
              </a:rPr>
              <a:t>Đơn giản:</a:t>
            </a:r>
            <a:r>
              <a:rPr lang="en-US" sz="2400"/>
              <a:t> dễ cài đặt, rất dễ hiểu</a:t>
            </a:r>
          </a:p>
          <a:p>
            <a:pPr>
              <a:spcBef>
                <a:spcPts val="1988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>
                <a:solidFill>
                  <a:srgbClr val="0000FF"/>
                </a:solidFill>
              </a:rPr>
              <a:t>Rất linh động:</a:t>
            </a:r>
            <a:r>
              <a:rPr lang="en-US" sz="2400"/>
              <a:t> cho phép dùng nhiều độ đo khoảng cách khác nhau </a:t>
            </a:r>
            <a:r>
              <a:rPr lang="en-US" sz="2400">
                <a:sym typeface="Wingdings"/>
              </a:rPr>
              <a:t> phù hợp với các loại dữ liệu khác nhau</a:t>
            </a:r>
            <a:r>
              <a:rPr lang="en-US" sz="2400"/>
              <a:t>.</a:t>
            </a:r>
          </a:p>
          <a:p>
            <a:pPr>
              <a:spcBef>
                <a:spcPts val="1988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>
                <a:solidFill>
                  <a:srgbClr val="0000FF"/>
                </a:solidFill>
              </a:rPr>
              <a:t>Hiệu quả (khi dùng độ đo Euclide)</a:t>
            </a:r>
          </a:p>
          <a:p>
            <a:pPr lvl="1">
              <a:spcBef>
                <a:spcPts val="1138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Độ phức tạp tính toán tại mỗi bước  ~ </a:t>
            </a:r>
            <a:r>
              <a:rPr lang="en-US" altLang="ja-JP" sz="2000" i="1">
                <a:ea typeface="ＭＳ Ｐゴシック" panose="020B0600070205080204" pitchFamily="34" charset="-128"/>
              </a:rPr>
              <a:t>O</a:t>
            </a:r>
            <a:r>
              <a:rPr lang="en-US" altLang="ja-JP" sz="2000">
                <a:ea typeface="ＭＳ Ｐゴシック" panose="020B0600070205080204" pitchFamily="34" charset="-128"/>
              </a:rPr>
              <a:t>(</a:t>
            </a:r>
            <a:r>
              <a:rPr lang="en-US" altLang="ja-JP" sz="2000" i="1">
                <a:latin typeface="Courier New" panose="02070309020205020404" pitchFamily="49" charset="0"/>
                <a:ea typeface="ＭＳ Ｐゴシック" panose="020B0600070205080204" pitchFamily="34" charset="-128"/>
              </a:rPr>
              <a:t>r.k</a:t>
            </a:r>
            <a:r>
              <a:rPr lang="en-US" altLang="ja-JP" sz="2000">
                <a:ea typeface="ＭＳ Ｐゴシック" panose="020B0600070205080204" pitchFamily="34" charset="-128"/>
              </a:rPr>
              <a:t>)</a:t>
            </a:r>
          </a:p>
          <a:p>
            <a:pPr lvl="2">
              <a:spcBef>
                <a:spcPts val="563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§"/>
            </a:pPr>
            <a:r>
              <a:rPr lang="en-US" altLang="ja-JP" i="1">
                <a:latin typeface="Courier New" panose="02070309020205020404" pitchFamily="49" charset="0"/>
                <a:ea typeface="ＭＳ Ｐゴシック" panose="020B0600070205080204" pitchFamily="34" charset="-128"/>
              </a:rPr>
              <a:t>r</a:t>
            </a:r>
            <a:r>
              <a:rPr lang="en-US" altLang="ja-JP">
                <a:ea typeface="ＭＳ Ｐゴシック" panose="020B0600070205080204" pitchFamily="34" charset="-128"/>
              </a:rPr>
              <a:t>:  Tổng số các </a:t>
            </a:r>
            <a:r>
              <a:rPr lang="en-GB"/>
              <a:t>quan sát</a:t>
            </a:r>
            <a:r>
              <a:rPr lang="en-US" altLang="ja-JP">
                <a:ea typeface="ＭＳ Ｐゴシック" panose="020B0600070205080204" pitchFamily="34" charset="-128"/>
              </a:rPr>
              <a:t> (kích thước của tập dữ liệu)</a:t>
            </a:r>
          </a:p>
          <a:p>
            <a:pPr lvl="2">
              <a:spcBef>
                <a:spcPts val="563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§"/>
            </a:pPr>
            <a:r>
              <a:rPr lang="en-US" altLang="ja-JP" i="1">
                <a:latin typeface="Courier New" panose="02070309020205020404" pitchFamily="49" charset="0"/>
                <a:ea typeface="ＭＳ Ｐゴシック" panose="020B0600070205080204" pitchFamily="34" charset="-128"/>
              </a:rPr>
              <a:t>k</a:t>
            </a:r>
            <a:r>
              <a:rPr lang="en-US" altLang="ja-JP">
                <a:ea typeface="ＭＳ Ｐゴシック" panose="020B0600070205080204" pitchFamily="34" charset="-128"/>
              </a:rPr>
              <a:t>:  Tổng số cụm thu được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pPr lvl="1">
              <a:spcBef>
                <a:spcPts val="1988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000">
                <a:ea typeface="ＭＳ Ｐゴシック" panose="020B0600070205080204" pitchFamily="34" charset="-128"/>
              </a:rPr>
              <a:t>Thuật toán có độ phức tạp trung bình là đa thức.</a:t>
            </a:r>
          </a:p>
          <a:p>
            <a:pPr>
              <a:spcBef>
                <a:spcPts val="1988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K-means là giải thuật phân cụm được dùng phổ biến nhất</a:t>
            </a:r>
          </a:p>
        </p:txBody>
      </p:sp>
    </p:spTree>
    <p:extLst>
      <p:ext uri="{BB962C8B-B14F-4D97-AF65-F5344CB8AC3E}">
        <p14:creationId xmlns:p14="http://schemas.microsoft.com/office/powerpoint/2010/main" val="3575041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17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Các nhược điểm (1)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371600"/>
            <a:ext cx="8382000" cy="4835525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31825"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Số cụm </a:t>
            </a:r>
            <a:r>
              <a:rPr lang="en-US" sz="2400" i="1">
                <a:latin typeface="Courier New" panose="02070309020205020404" pitchFamily="49" charset="0"/>
              </a:rPr>
              <a:t>k</a:t>
            </a:r>
            <a:r>
              <a:rPr lang="en-US" sz="2400"/>
              <a:t> phải được xác định trước</a:t>
            </a:r>
          </a:p>
          <a:p>
            <a:pPr lvl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000"/>
              <a:t>Thường ta không biết chính xác !</a:t>
            </a:r>
          </a:p>
          <a:p>
            <a:pPr>
              <a:spcBef>
                <a:spcPts val="1988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400">
                <a:ea typeface="ＭＳ Ｐゴシック" panose="020B0600070205080204" pitchFamily="34" charset="-128"/>
              </a:rPr>
              <a:t>Giải thuật K-means nhạy cảm (gặp lỗi) với </a:t>
            </a:r>
            <a:r>
              <a:rPr lang="en-US" altLang="ja-JP" sz="2400" b="1" i="1">
                <a:ea typeface="ＭＳ Ｐゴシック" panose="020B0600070205080204" pitchFamily="34" charset="-128"/>
              </a:rPr>
              <a:t>các quan sát ngoại lai (outliers)</a:t>
            </a:r>
          </a:p>
          <a:p>
            <a:pPr lvl="1">
              <a:spcBef>
                <a:spcPts val="1138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Các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ngoại lai là các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(rất) khác biệt với tất các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khác</a:t>
            </a:r>
          </a:p>
          <a:p>
            <a:pPr lvl="1">
              <a:spcBef>
                <a:spcPts val="1138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Các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ngoại lai có thể do lỗi trong quá trình thu thập/lưu dữ liệu</a:t>
            </a:r>
          </a:p>
          <a:p>
            <a:pPr lvl="1">
              <a:spcBef>
                <a:spcPts val="1138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Các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ngoại lai có các giá trị thuộc tính (rất) khác biệt với các giá trị thuộc tính của các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khác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24811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18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ngoại lai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5457825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TextBox 3"/>
          <p:cNvSpPr txBox="1">
            <a:spLocks noChangeArrowheads="1"/>
          </p:cNvSpPr>
          <p:nvPr/>
        </p:nvSpPr>
        <p:spPr bwMode="auto">
          <a:xfrm>
            <a:off x="685800" y="5791200"/>
            <a:ext cx="1752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i="1">
                <a:latin typeface="Courier New" panose="02070309020205020404" pitchFamily="49" charset="0"/>
                <a:cs typeface="Courier New" panose="02070309020205020404" pitchFamily="49" charset="0"/>
              </a:rPr>
              <a:t>[Liu, 2006]</a:t>
            </a:r>
            <a:endParaRPr lang="en-US" sz="1600" i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52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19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Giải quyết vấn đề ngoại lai</a:t>
            </a:r>
            <a:endParaRPr lang="en-US" sz="3600">
              <a:solidFill>
                <a:schemeClr val="tx2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5070231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2063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Giải pháp 1:</a:t>
            </a:r>
            <a:r>
              <a:rPr lang="en-US" altLang="ja-JP" sz="2000">
                <a:ea typeface="ＭＳ Ｐゴシック" panose="020B0600070205080204" pitchFamily="34" charset="-128"/>
              </a:rPr>
              <a:t>  Trong quá trình phân cụm, cần loại bỏ một số các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quá khác biệt với (cách xa) các điểm trung tâm (centroids) so với các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khác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SzPct val="65000"/>
              <a:buFont typeface="Arial" panose="020B0604020202020204" pitchFamily="34" charset="0"/>
              <a:buChar char="─"/>
            </a:pPr>
            <a:r>
              <a:rPr lang="en-US" altLang="ja-JP">
                <a:ea typeface="ＭＳ Ｐゴシック" panose="020B0600070205080204" pitchFamily="34" charset="-128"/>
              </a:rPr>
              <a:t>Để chắc chắn (không loại nhầm), theo dõi các </a:t>
            </a:r>
            <a:r>
              <a:rPr lang="en-GB"/>
              <a:t>quan sát</a:t>
            </a:r>
            <a:r>
              <a:rPr lang="en-US" altLang="ja-JP">
                <a:ea typeface="ＭＳ Ｐゴシック" panose="020B0600070205080204" pitchFamily="34" charset="-128"/>
              </a:rPr>
              <a:t> ngoại lai (outliers) qua một vài (thay vì chỉ 1) bước lặp phân cụm, trước khi quyết định loại bỏ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Giải pháp 2:</a:t>
            </a:r>
            <a:r>
              <a:rPr lang="en-US" altLang="ja-JP" sz="2000">
                <a:ea typeface="ＭＳ Ｐゴシック" panose="020B0600070205080204" pitchFamily="34" charset="-128"/>
              </a:rPr>
              <a:t>  Thực hiện việc lấy ngẫu nhiên (random sampling) một tập nhỏ từ </a:t>
            </a:r>
            <a:r>
              <a:rPr lang="en-US" altLang="ja-JP" sz="2000" b="1">
                <a:ea typeface="ＭＳ Ｐゴシック" panose="020B0600070205080204" pitchFamily="34" charset="-128"/>
              </a:rPr>
              <a:t>D</a:t>
            </a:r>
            <a:r>
              <a:rPr lang="en-US" altLang="ja-JP" sz="2000">
                <a:ea typeface="ＭＳ Ｐゴシック" panose="020B0600070205080204" pitchFamily="34" charset="-128"/>
              </a:rPr>
              <a:t> để học K cụm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SzPct val="65000"/>
              <a:buFont typeface="Arial" panose="020B0604020202020204" pitchFamily="34" charset="0"/>
              <a:buChar char="─"/>
            </a:pPr>
            <a:r>
              <a:rPr lang="en-US" altLang="ja-JP">
                <a:ea typeface="ＭＳ Ｐゴシック" panose="020B0600070205080204" pitchFamily="34" charset="-128"/>
              </a:rPr>
              <a:t>Do đây là tập con nhỏ của tập dữ liệu ban đầu, nên khả năng một ngoại lai (outlier) được chọn là nhỏ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SzPct val="65000"/>
              <a:buFont typeface="Arial" panose="020B0604020202020204" pitchFamily="34" charset="0"/>
              <a:buChar char="─"/>
            </a:pPr>
            <a:r>
              <a:rPr lang="en-US"/>
              <a:t>Gán các </a:t>
            </a:r>
            <a:r>
              <a:rPr lang="en-GB"/>
              <a:t>quan sát</a:t>
            </a:r>
            <a:r>
              <a:rPr lang="en-US"/>
              <a:t> còn lại của tập dữ liệu vào các cụm tùy theo đánh giá về khoảng cách (hoặc độ tương tự)</a:t>
            </a:r>
            <a:endParaRPr lang="en-US" altLang="ja-JP" sz="2000">
              <a:solidFill>
                <a:srgbClr val="0000FF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18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Cả hai giải pháp đều không dễ làm.</a:t>
            </a:r>
          </a:p>
        </p:txBody>
      </p:sp>
    </p:spTree>
    <p:extLst>
      <p:ext uri="{BB962C8B-B14F-4D97-AF65-F5344CB8AC3E}">
        <p14:creationId xmlns:p14="http://schemas.microsoft.com/office/powerpoint/2010/main" val="349295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/>
            <a:r>
              <a:rPr lang="vi-VN"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môn học</a:t>
            </a:r>
            <a:endParaRPr lang="en-US" sz="4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197927-8E52-44A0-B8B3-CF31395FE11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893ECE2-A1BC-3C49-A9B9-86CAC15EA3B6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71600"/>
            <a:ext cx="8305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n-US" sz="2000"/>
              <a:t>Buổi 1: Giới thiệu về Học máy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2: Quy trình xây dựng hệ thống học máy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3: Hồi quy tuyến tính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4: Học dựa trên láng giềng gần nhất (KNN)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5: Cây quyết định và Rừng ngẫu nhiên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6: Naïve Bayes 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7: Máy vector hỗ trợ (SVM)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8: Đánh giá hiệu quả của mô hình học máy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 b="1"/>
              <a:t>Buổi 9: Phân cụm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10-11: </a:t>
            </a:r>
            <a:r>
              <a:rPr lang="vi-VN" sz="2000"/>
              <a:t>Kiểm tra giữa kỳ và trình bày ý tưởng làm dự án cuối kỳ</a:t>
            </a:r>
          </a:p>
          <a:p>
            <a:pPr marL="285750" indent="-285750">
              <a:lnSpc>
                <a:spcPct val="110000"/>
              </a:lnSpc>
            </a:pPr>
            <a:r>
              <a:rPr lang="vi-VN" sz="2000"/>
              <a:t>Buổi 12-20: Học sâu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1997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20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Các nhược điểm (2)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19200"/>
            <a:ext cx="8305800" cy="762000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000">
                <a:ea typeface="ＭＳ Ｐゴシック" panose="020B0600070205080204" pitchFamily="34" charset="-128"/>
              </a:rPr>
              <a:t>Giải thuật K-means phụ thuộc vào việc chọn các điểm trung tâm ban đầu (initial centroids)</a:t>
            </a:r>
            <a:endParaRPr lang="en-US" sz="2000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81000" y="59436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  <p:grpSp>
        <p:nvGrpSpPr>
          <p:cNvPr id="22535" name="Group 14"/>
          <p:cNvGrpSpPr>
            <a:grpSpLocks/>
          </p:cNvGrpSpPr>
          <p:nvPr/>
        </p:nvGrpSpPr>
        <p:grpSpPr bwMode="auto">
          <a:xfrm>
            <a:off x="1243013" y="1989138"/>
            <a:ext cx="6453187" cy="4030662"/>
            <a:chOff x="528" y="1200"/>
            <a:chExt cx="4065" cy="2539"/>
          </a:xfrm>
        </p:grpSpPr>
        <p:pic>
          <p:nvPicPr>
            <p:cNvPr id="22536" name="Picture 4"/>
            <p:cNvPicPr>
              <a:picLocks noChangeAspect="1" noChangeArrowheads="1"/>
            </p:cNvPicPr>
            <p:nvPr/>
          </p:nvPicPr>
          <p:blipFill>
            <a:blip r:embed="rId2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200"/>
              <a:ext cx="3921" cy="2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7" name="Line 10"/>
            <p:cNvSpPr>
              <a:spLocks noChangeShapeType="1"/>
            </p:cNvSpPr>
            <p:nvPr/>
          </p:nvSpPr>
          <p:spPr bwMode="auto">
            <a:xfrm>
              <a:off x="1392" y="1440"/>
              <a:ext cx="768" cy="4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2538" name="Text Box 11"/>
            <p:cNvSpPr txBox="1">
              <a:spLocks noChangeArrowheads="1"/>
            </p:cNvSpPr>
            <p:nvPr/>
          </p:nvSpPr>
          <p:spPr bwMode="auto">
            <a:xfrm>
              <a:off x="528" y="1296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1</a:t>
              </a:r>
              <a:r>
                <a:rPr lang="en-US" baseline="30000"/>
                <a:t>st</a:t>
              </a:r>
              <a:r>
                <a:rPr lang="en-US"/>
                <a:t> centroid</a:t>
              </a:r>
            </a:p>
          </p:txBody>
        </p:sp>
        <p:sp>
          <p:nvSpPr>
            <p:cNvPr id="22539" name="Line 12"/>
            <p:cNvSpPr>
              <a:spLocks noChangeShapeType="1"/>
            </p:cNvSpPr>
            <p:nvPr/>
          </p:nvSpPr>
          <p:spPr bwMode="auto">
            <a:xfrm flipV="1">
              <a:off x="1344" y="1728"/>
              <a:ext cx="768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2540" name="Text Box 13"/>
            <p:cNvSpPr txBox="1">
              <a:spLocks noChangeArrowheads="1"/>
            </p:cNvSpPr>
            <p:nvPr/>
          </p:nvSpPr>
          <p:spPr bwMode="auto">
            <a:xfrm>
              <a:off x="528" y="1728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rIns="4572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/>
                <a:t>2</a:t>
              </a:r>
              <a:r>
                <a:rPr lang="en-US" baseline="30000"/>
                <a:t>nd</a:t>
              </a:r>
              <a:r>
                <a:rPr lang="en-US"/>
                <a:t> centroid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010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304800"/>
            <a:ext cx="86868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Các hạt nhân ban đầu (1)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1143000"/>
          </a:xfrm>
          <a:prstGeom prst="rect">
            <a:avLst/>
          </a:prstGeom>
        </p:spPr>
        <p:txBody>
          <a:bodyPr/>
          <a:lstStyle/>
          <a:p>
            <a:pPr marL="233363" indent="-233363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000" kern="0">
                <a:latin typeface="+mn-lt"/>
              </a:rPr>
              <a:t>Kết hợp nhiều kết quả phân cụm với nhau </a:t>
            </a:r>
            <a:r>
              <a:rPr lang="en-US" sz="2000" kern="0">
                <a:latin typeface="+mn-lt"/>
                <a:cs typeface="Arial" charset="0"/>
              </a:rPr>
              <a:t>→</a:t>
            </a:r>
            <a:r>
              <a:rPr lang="en-US" sz="2000" kern="0">
                <a:latin typeface="+mn-lt"/>
              </a:rPr>
              <a:t> Kết quả tốt hơn!</a:t>
            </a:r>
          </a:p>
          <a:p>
            <a:pPr marL="631825" lvl="1" indent="-174625" eaLnBrk="0" hangingPunct="0">
              <a:spcBef>
                <a:spcPct val="40000"/>
              </a:spcBef>
              <a:buClr>
                <a:schemeClr val="accent2"/>
              </a:buClr>
              <a:buFontTx/>
              <a:buChar char="•"/>
              <a:defRPr/>
            </a:pPr>
            <a:r>
              <a:rPr lang="en-US" kern="0">
                <a:latin typeface="+mn-lt"/>
              </a:rPr>
              <a:t>Thực hiện giải thuật K-means nhiều lần, mỗi lần bắt đầu với một tập các hạt nhân được chọn ngẫu nhiên</a:t>
            </a:r>
          </a:p>
        </p:txBody>
      </p:sp>
      <p:pic>
        <p:nvPicPr>
          <p:cNvPr id="235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38400"/>
            <a:ext cx="5530850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1219200" y="59436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</p:spTree>
    <p:extLst>
      <p:ext uri="{BB962C8B-B14F-4D97-AF65-F5344CB8AC3E}">
        <p14:creationId xmlns:p14="http://schemas.microsoft.com/office/powerpoint/2010/main" val="191021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22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304800"/>
            <a:ext cx="86868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Các hạt nhân ban đầu (2)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371600"/>
            <a:ext cx="8305800" cy="4759325"/>
          </a:xfrm>
          <a:prstGeom prst="rect">
            <a:avLst/>
          </a:prstGeom>
        </p:spPr>
        <p:txBody>
          <a:bodyPr/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Một cách chọn hạt nhân nên dùng: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50000"/>
              <a:buFont typeface="Wingdings" charset="2"/>
              <a:buChar char="q"/>
            </a:pPr>
            <a:r>
              <a:rPr lang="en-US" sz="2000"/>
              <a:t>Lựa chọn ngẫu nhiên hạt nhân thứ 1  (</a:t>
            </a:r>
            <a:r>
              <a:rPr lang="en-US" sz="2000" b="1" i="1"/>
              <a:t>m</a:t>
            </a:r>
            <a:r>
              <a:rPr lang="en-US" sz="2000" b="1" i="1" baseline="-25000"/>
              <a:t>1</a:t>
            </a:r>
            <a:r>
              <a:rPr lang="en-US" sz="2000"/>
              <a:t>)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ts val="1800"/>
              </a:spcBef>
              <a:buClr>
                <a:schemeClr val="accent6">
                  <a:lumMod val="75000"/>
                </a:schemeClr>
              </a:buClr>
              <a:buSzPct val="50000"/>
              <a:buFont typeface="Wingdings" charset="2"/>
              <a:buChar char="q"/>
            </a:pPr>
            <a:r>
              <a:rPr lang="en-US" sz="2000"/>
              <a:t>Lựa chọn hạt nhân thứ 2  (</a:t>
            </a:r>
            <a:r>
              <a:rPr lang="en-US" sz="2000" b="1" i="1"/>
              <a:t>m</a:t>
            </a:r>
            <a:r>
              <a:rPr lang="en-US" sz="2000" b="1" i="1" baseline="-25000"/>
              <a:t>2</a:t>
            </a:r>
            <a:r>
              <a:rPr lang="en-US" sz="2000"/>
              <a:t>)  càng xa càng tốt so với hạt nhân thứ 1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ts val="1800"/>
              </a:spcBef>
              <a:buClr>
                <a:schemeClr val="accent6">
                  <a:lumMod val="75000"/>
                </a:schemeClr>
              </a:buClr>
              <a:buSzPct val="50000"/>
              <a:buFont typeface="Wingdings" charset="2"/>
              <a:buChar char="q"/>
            </a:pPr>
            <a:r>
              <a:rPr lang="en-US" sz="2000"/>
              <a:t>…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ts val="1800"/>
              </a:spcBef>
              <a:buClr>
                <a:schemeClr val="accent6">
                  <a:lumMod val="75000"/>
                </a:schemeClr>
              </a:buClr>
              <a:buSzPct val="50000"/>
              <a:buFont typeface="Wingdings" charset="2"/>
              <a:buChar char="q"/>
            </a:pPr>
            <a:r>
              <a:rPr lang="en-US" sz="2000"/>
              <a:t>Lựa chọn hạt nhân thứ </a:t>
            </a:r>
            <a:r>
              <a:rPr lang="en-US" sz="2000" i="1"/>
              <a:t>i</a:t>
            </a:r>
            <a:r>
              <a:rPr lang="en-US" sz="2000"/>
              <a:t>  (</a:t>
            </a:r>
            <a:r>
              <a:rPr lang="en-US" sz="2000" b="1" i="1"/>
              <a:t>m</a:t>
            </a:r>
            <a:r>
              <a:rPr lang="en-US" sz="2000" b="1" i="1" baseline="-25000"/>
              <a:t>i</a:t>
            </a:r>
            <a:r>
              <a:rPr lang="en-US" sz="2000"/>
              <a:t>)  càng xa càng tốt so với hạt nhân gần nhất trong số {</a:t>
            </a:r>
            <a:r>
              <a:rPr lang="en-US" sz="2000" b="1" i="1"/>
              <a:t>m</a:t>
            </a:r>
            <a:r>
              <a:rPr lang="en-US" sz="2000" b="1" i="1" baseline="-25000"/>
              <a:t>1</a:t>
            </a:r>
            <a:r>
              <a:rPr lang="en-US" sz="2000"/>
              <a:t>, </a:t>
            </a:r>
            <a:r>
              <a:rPr lang="en-US" sz="2000" b="1" i="1"/>
              <a:t>m</a:t>
            </a:r>
            <a:r>
              <a:rPr lang="en-US" sz="2000" b="1" i="1" baseline="-25000"/>
              <a:t>2</a:t>
            </a:r>
            <a:r>
              <a:rPr lang="en-US" sz="2000"/>
              <a:t>, … , </a:t>
            </a:r>
            <a:r>
              <a:rPr lang="en-US" sz="2000" b="1" i="1"/>
              <a:t>m</a:t>
            </a:r>
            <a:r>
              <a:rPr lang="en-US" sz="2000" b="1" i="1" baseline="-25000"/>
              <a:t>i-1</a:t>
            </a:r>
            <a:r>
              <a:rPr lang="en-US" sz="2000"/>
              <a:t>}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ts val="1800"/>
              </a:spcBef>
              <a:buClr>
                <a:schemeClr val="accent6">
                  <a:lumMod val="75000"/>
                </a:schemeClr>
              </a:buClr>
              <a:buSzPct val="50000"/>
              <a:buFont typeface="Wingdings" charset="2"/>
              <a:buChar char="q"/>
            </a:pPr>
            <a:r>
              <a:rPr lang="it-IT" sz="2000"/>
              <a:t>...</a:t>
            </a:r>
            <a:endParaRPr lang="en-US" sz="2400"/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vi-VN" sz="2400"/>
              <a:t>Đây được gọi là phương pháp </a:t>
            </a:r>
            <a:r>
              <a:rPr lang="vi-VN" sz="2400" b="1"/>
              <a:t>K-means++</a:t>
            </a:r>
            <a:r>
              <a:rPr lang="it-IT" sz="2000" b="1"/>
              <a:t> </a:t>
            </a:r>
            <a:br>
              <a:rPr lang="it-IT" sz="2000"/>
            </a:br>
            <a:r>
              <a:rPr lang="it-IT" sz="2000"/>
              <a:t>[Arthur, D.; Vassilvitskii, 2007]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57374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23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Các nhược điểm (3)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371600"/>
            <a:ext cx="8305800" cy="914400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400">
                <a:ea typeface="ＭＳ Ｐゴシック" panose="020B0600070205080204" pitchFamily="34" charset="-128"/>
              </a:rPr>
              <a:t>K-means (với khoảng cách Euclid) phù hợp với các cụm hình cầu.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400" i="1">
                <a:ea typeface="ＭＳ Ｐゴシック" panose="020B0600070205080204" pitchFamily="34" charset="-128"/>
              </a:rPr>
              <a:t>K-means không phù hợp để phát hiện các cụm (nhóm) không có dạng hình cầu.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400">
                <a:solidFill>
                  <a:srgbClr val="FF0000"/>
                </a:solidFill>
                <a:ea typeface="ＭＳ Ｐゴシック" panose="020B0600070205080204" pitchFamily="34" charset="-128"/>
              </a:rPr>
              <a:t>Cải thiện??</a:t>
            </a:r>
            <a:endParaRPr lang="en-US" sz="2400">
              <a:solidFill>
                <a:srgbClr val="FF0000"/>
              </a:solidFill>
            </a:endParaRPr>
          </a:p>
        </p:txBody>
      </p:sp>
      <p:pic>
        <p:nvPicPr>
          <p:cNvPr id="25606" name="Picture 11"/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9000"/>
            <a:ext cx="6581775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3657600" y="58674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>
                <a:latin typeface="Courier New" panose="02070309020205020404" pitchFamily="49" charset="0"/>
              </a:rPr>
              <a:t>[Liu, 2006]</a:t>
            </a:r>
          </a:p>
        </p:txBody>
      </p:sp>
    </p:spTree>
    <p:extLst>
      <p:ext uri="{BB962C8B-B14F-4D97-AF65-F5344CB8AC3E}">
        <p14:creationId xmlns:p14="http://schemas.microsoft.com/office/powerpoint/2010/main" val="98762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24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304800"/>
            <a:ext cx="8077200" cy="6334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Tổng kết</a:t>
            </a:r>
          </a:p>
        </p:txBody>
      </p:sp>
      <p:sp>
        <p:nvSpPr>
          <p:cNvPr id="5" name="AutoShape 3"/>
          <p:cNvSpPr txBox="1">
            <a:spLocks noChangeAspect="1" noChangeArrowheads="1"/>
          </p:cNvSpPr>
          <p:nvPr/>
        </p:nvSpPr>
        <p:spPr bwMode="auto">
          <a:xfrm>
            <a:off x="457200" y="14478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0563" indent="-1746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400">
                <a:ea typeface="ＭＳ Ｐゴシック" panose="020B0600070205080204" pitchFamily="34" charset="-128"/>
              </a:rPr>
              <a:t>Mặc dù có những nhược điểm như trên, K-means vẫn là giải thuật phổ biến nhất được dùng để giải quyết các bài toán phân cụm – do tính đơn giản và hiệu quả.</a:t>
            </a:r>
          </a:p>
          <a:p>
            <a:pPr lvl="1">
              <a:lnSpc>
                <a:spcPct val="90000"/>
              </a:lnSpc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Các giải thuật phân cụm khác cũng có các nhược điểm riêng.</a:t>
            </a:r>
          </a:p>
          <a:p>
            <a:pPr>
              <a:lnSpc>
                <a:spcPct val="90000"/>
              </a:lnSpc>
              <a:spcBef>
                <a:spcPct val="7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400">
                <a:ea typeface="ＭＳ Ｐゴシック" panose="020B0600070205080204" pitchFamily="34" charset="-128"/>
              </a:rPr>
              <a:t>So sánh hiệu năng của các giải thuật phân cụm là một nhiệm vụ khó khăn (thách thức).</a:t>
            </a:r>
          </a:p>
          <a:p>
            <a:pPr lvl="1">
              <a:lnSpc>
                <a:spcPct val="90000"/>
              </a:lnSpc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Thường cần thêm con người đánh giá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61230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4. Online K-means</a:t>
            </a:r>
            <a:endParaRPr lang="en-US" sz="3600">
              <a:solidFill>
                <a:schemeClr val="tx2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4835525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1476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K-means:</a:t>
            </a:r>
            <a:endParaRPr lang="en-US" sz="3600"/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/>
              <a:t>Cần dùng toàn bộ dữ liệu tại mỗi bước lặp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/>
              <a:t>Do đó không thể làm việc khi dữ liệu quá lớn (big data)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/>
              <a:t>Không phù hợp với luồng dữ liệu (stream data, dữ liệu đến liên tục)</a:t>
            </a:r>
            <a:endParaRPr lang="en-US" sz="2400"/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400" i="1">
                <a:solidFill>
                  <a:srgbClr val="0000FF"/>
                </a:solidFill>
                <a:ea typeface="ＭＳ Ｐゴシック" panose="020B0600070205080204" pitchFamily="34" charset="-128"/>
              </a:rPr>
              <a:t>Online K-means</a:t>
            </a:r>
            <a:r>
              <a:rPr lang="en-US" altLang="ja-JP" sz="2400">
                <a:ea typeface="ＭＳ Ｐゴシック" panose="020B0600070205080204" pitchFamily="34" charset="-128"/>
              </a:rPr>
              <a:t> cải thiện nhược điểm của K-means, cho phép ta phân cụm dữ liệu rất lớn, hoặc phân cụm luồng dữ liệu.</a:t>
            </a:r>
            <a:endParaRPr lang="en-US" sz="3600"/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/>
              <a:t>Được phát triển từ K-means [Bottou, 1998].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/>
              <a:t>Sử dụng tư tưởng học trực tuyến (online learning) và gradient ngẫu nhiên (stochastic gradient)</a:t>
            </a:r>
            <a:endParaRPr lang="en-US" sz="2000"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25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18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Online 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ý tưởng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4835525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1476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>
                <a:solidFill>
                  <a:srgbClr val="0000FF"/>
                </a:solidFill>
              </a:rPr>
              <a:t>K-means</a:t>
            </a:r>
            <a:r>
              <a:rPr lang="en-US" sz="2400"/>
              <a:t> tìm K tâm cụm và gán các quan sát {x</a:t>
            </a:r>
            <a:r>
              <a:rPr lang="en-US" sz="2400" baseline="-25000"/>
              <a:t>1</a:t>
            </a:r>
            <a:r>
              <a:rPr lang="en-US" sz="2400"/>
              <a:t>, …, x</a:t>
            </a:r>
            <a:r>
              <a:rPr lang="en-US" sz="2400" baseline="-25000"/>
              <a:t>M</a:t>
            </a:r>
            <a:r>
              <a:rPr lang="en-US" sz="2400"/>
              <a:t>} vào các cụm đó bằng cách cực tiểu hoá hàm lỗi sau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US" sz="2400"/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GB" sz="2400"/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/>
              <a:t>Trong đó w(x</a:t>
            </a:r>
            <a:r>
              <a:rPr lang="en-US" sz="2000" baseline="-25000"/>
              <a:t>i</a:t>
            </a:r>
            <a:r>
              <a:rPr lang="en-US" sz="2000"/>
              <a:t>) là tâm gần nhất với x</a:t>
            </a:r>
            <a:r>
              <a:rPr lang="en-US" sz="2000" baseline="-25000"/>
              <a:t>i</a:t>
            </a:r>
            <a:r>
              <a:rPr lang="en-US" sz="2000"/>
              <a:t>.</a:t>
            </a:r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>
                <a:solidFill>
                  <a:srgbClr val="0000FF"/>
                </a:solidFill>
              </a:rPr>
              <a:t>Online K-means</a:t>
            </a:r>
            <a:r>
              <a:rPr lang="en-US" sz="2400"/>
              <a:t> cực tiểu hàm Q theo phương pháp leo đồi và dùng thông tin đạo hàm (gradient) của Q. </a:t>
            </a:r>
            <a:endParaRPr lang="en-US" sz="3600"/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>
                <a:ea typeface="ＭＳ Ｐゴシック" panose="020B0600070205080204" pitchFamily="34" charset="-128"/>
              </a:rPr>
              <a:t>Tuy nhiên tại mỗi bước lặp </a:t>
            </a:r>
            <a:r>
              <a:rPr lang="en-US" sz="2000" i="1">
                <a:ea typeface="ＭＳ Ｐゴシック" panose="020B0600070205080204" pitchFamily="34" charset="-128"/>
              </a:rPr>
              <a:t>t</a:t>
            </a:r>
            <a:r>
              <a:rPr lang="en-US" sz="2000">
                <a:ea typeface="ＭＳ Ｐゴシック" panose="020B0600070205080204" pitchFamily="34" charset="-128"/>
              </a:rPr>
              <a:t> ta chỉ lấy một phần thông tin gradient, 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>
                <a:ea typeface="ＭＳ Ｐゴシック" panose="020B0600070205080204" pitchFamily="34" charset="-128"/>
              </a:rPr>
              <a:t>Phần gradient này thu được từ các quan sát tại bước </a:t>
            </a:r>
            <a:r>
              <a:rPr lang="en-US" sz="2000" i="1">
                <a:ea typeface="ＭＳ Ｐゴシック" panose="020B0600070205080204" pitchFamily="34" charset="-128"/>
              </a:rPr>
              <a:t>t</a:t>
            </a:r>
            <a:r>
              <a:rPr lang="en-US" sz="2000">
                <a:ea typeface="ＭＳ Ｐゴシック" panose="020B0600070205080204" pitchFamily="34" charset="-128"/>
              </a:rPr>
              <a:t>. Ví dụ: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26</a:t>
            </a:fld>
            <a:endParaRPr lang="en-US" altLang="en-US">
              <a:latin typeface="Garamond" panose="02020404030301010803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277698"/>
              </p:ext>
            </p:extLst>
          </p:nvPr>
        </p:nvGraphicFramePr>
        <p:xfrm>
          <a:off x="2540000" y="2133600"/>
          <a:ext cx="2921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500" imgH="457200" progId="Equation.3">
                  <p:embed/>
                </p:oleObj>
              </mc:Choice>
              <mc:Fallback>
                <p:oleObj name="Equation" r:id="rId2" imgW="1460500" imgH="4572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0000" y="2133600"/>
                        <a:ext cx="2921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146517"/>
              </p:ext>
            </p:extLst>
          </p:nvPr>
        </p:nvGraphicFramePr>
        <p:xfrm>
          <a:off x="3187700" y="5486400"/>
          <a:ext cx="1320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0400" imgH="215900" progId="Equation.3">
                  <p:embed/>
                </p:oleObj>
              </mc:Choice>
              <mc:Fallback>
                <p:oleObj name="Equation" r:id="rId4" imgW="6604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7700" y="5486400"/>
                        <a:ext cx="1320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771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Online 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thuật toán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4835525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1476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Khởi tạo K tâm ban đầu. </a:t>
            </a:r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Cập nhật các tâm mỗi khi một điểm dữ liệu mới đến:</a:t>
            </a:r>
            <a:endParaRPr lang="en-US" sz="3600"/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 i="1"/>
              <a:t>Tại bước t, lấy một quan sát x</a:t>
            </a:r>
            <a:r>
              <a:rPr lang="en-US" sz="2000" i="1" baseline="-25000"/>
              <a:t>t</a:t>
            </a:r>
            <a:r>
              <a:rPr lang="en-US" sz="2000" i="1"/>
              <a:t> .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2000" i="1"/>
              <a:t>Tìm tâm w</a:t>
            </a:r>
            <a:r>
              <a:rPr lang="en-US" sz="2000" i="1" baseline="-25000"/>
              <a:t>t</a:t>
            </a:r>
            <a:r>
              <a:rPr lang="en-US" sz="2000" i="1"/>
              <a:t> gần nhất với x</a:t>
            </a:r>
            <a:r>
              <a:rPr lang="en-US" sz="2000" i="1" baseline="-25000"/>
              <a:t>t</a:t>
            </a:r>
            <a:r>
              <a:rPr lang="en-US" sz="2000" i="1"/>
              <a:t>. Sau đó cập nhật lại w</a:t>
            </a:r>
            <a:r>
              <a:rPr lang="en-US" sz="2000" i="1" baseline="-25000"/>
              <a:t>t</a:t>
            </a:r>
            <a:r>
              <a:rPr lang="en-US" sz="2000" i="1"/>
              <a:t> như sau:</a:t>
            </a:r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US" sz="2400"/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>
                <a:solidFill>
                  <a:srgbClr val="FF0000"/>
                </a:solidFill>
              </a:rPr>
              <a:t>Chú ý:</a:t>
            </a:r>
            <a:r>
              <a:rPr lang="en-US" sz="2400"/>
              <a:t> tốc độ học                 là dãy hệ số dương nên được chọn thoả mãn các điều kiện sau</a:t>
            </a:r>
            <a:endParaRPr lang="en-US" sz="2000"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27</a:t>
            </a:fld>
            <a:endParaRPr lang="en-US" altLang="en-US">
              <a:latin typeface="Garamond" panose="02020404030301010803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263719"/>
              </p:ext>
            </p:extLst>
          </p:nvPr>
        </p:nvGraphicFramePr>
        <p:xfrm>
          <a:off x="2438400" y="3429000"/>
          <a:ext cx="2565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700" imgH="215900" progId="Equation.3">
                  <p:embed/>
                </p:oleObj>
              </mc:Choice>
              <mc:Fallback>
                <p:oleObj name="Equation" r:id="rId2" imgW="1282700" imgH="2159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8400" y="3429000"/>
                        <a:ext cx="2565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035270"/>
              </p:ext>
            </p:extLst>
          </p:nvPr>
        </p:nvGraphicFramePr>
        <p:xfrm>
          <a:off x="2438400" y="5029200"/>
          <a:ext cx="27432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317500" progId="Equation.3">
                  <p:embed/>
                </p:oleObj>
              </mc:Choice>
              <mc:Fallback>
                <p:oleObj name="Equation" r:id="rId4" imgW="1371600" imgH="3175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8400" y="5029200"/>
                        <a:ext cx="27432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135156"/>
              </p:ext>
            </p:extLst>
          </p:nvPr>
        </p:nvGraphicFramePr>
        <p:xfrm>
          <a:off x="3200400" y="4030355"/>
          <a:ext cx="1369060" cy="447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300" imgH="203200" progId="Equation.3">
                  <p:embed/>
                </p:oleObj>
              </mc:Choice>
              <mc:Fallback>
                <p:oleObj name="Equation" r:id="rId6" imgW="622300" imgH="2032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00400" y="4030355"/>
                        <a:ext cx="1369060" cy="447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117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Online 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tốc độ học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>
              <a:xfrm>
                <a:off x="457200" y="1295400"/>
                <a:ext cx="8305800" cy="4835525"/>
              </a:xfrm>
              <a:prstGeom prst="rect">
                <a:avLst/>
              </a:prstGeom>
            </p:spPr>
            <p:txBody>
              <a:bodyPr/>
              <a:lstStyle>
                <a:lvl1pPr marL="233363" indent="-23336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22313" indent="-14763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ts val="18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:r>
                  <a:rPr lang="en-US" sz="2400"/>
                  <a:t>Một cách lựa chọn tốc độ học hay dùng: </a:t>
                </a:r>
              </a:p>
              <a:p>
                <a:pPr eaLnBrk="1" hangingPunct="1">
                  <a:spcBef>
                    <a:spcPts val="18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:endParaRPr lang="en-US" sz="2400"/>
              </a:p>
              <a:p>
                <a:pPr eaLnBrk="1" hangingPunct="1">
                  <a:spcBef>
                    <a:spcPts val="18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vi-VN" sz="2400" b="0" i="1">
                        <a:latin typeface="Cambria Math" panose="02040503050406030204" pitchFamily="18" charset="0"/>
                        <a:cs typeface="Symbol" charset="2"/>
                      </a:rPr>
                      <m:t>𝜏</m:t>
                    </m:r>
                    <m:r>
                      <a:rPr lang="vi-VN" sz="2400" b="0" i="1">
                        <a:latin typeface="Cambria Math" panose="02040503050406030204" pitchFamily="18" charset="0"/>
                        <a:cs typeface="Symbol" charset="2"/>
                      </a:rPr>
                      <m:t>, </m:t>
                    </m:r>
                    <m:r>
                      <a:rPr lang="vi-VN" sz="2400" b="0" i="1">
                        <a:latin typeface="Cambria Math" panose="02040503050406030204" pitchFamily="18" charset="0"/>
                        <a:cs typeface="Symbol" charset="2"/>
                      </a:rPr>
                      <m:t>𝜅</m:t>
                    </m:r>
                  </m:oMath>
                </a14:m>
                <a:r>
                  <a:rPr lang="en-US" sz="2400"/>
                  <a:t> là các hằng số dương. </a:t>
                </a:r>
              </a:p>
              <a:p>
                <a:pPr eaLnBrk="1" hangingPunct="1">
                  <a:spcBef>
                    <a:spcPts val="18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  <a:cs typeface="Symbol" charset="2"/>
                      </a:rPr>
                      <m:t>𝜅</m:t>
                    </m:r>
                    <m:r>
                      <a:rPr lang="vi-VN" sz="2400" i="1">
                        <a:latin typeface="Cambria Math" panose="02040503050406030204" pitchFamily="18" charset="0"/>
                        <a:cs typeface="Symbol" charset="2"/>
                      </a:rPr>
                      <m:t> </m:t>
                    </m:r>
                  </m:oMath>
                </a14:m>
                <a:r>
                  <a:rPr lang="en-GB" sz="2400">
                    <a:latin typeface="Courier New" panose="02070309020205020404" pitchFamily="49" charset="0"/>
                    <a:sym typeface="Symbol" panose="05050102010706020507" pitchFamily="18" charset="2"/>
                  </a:rPr>
                  <a:t> </a:t>
                </a:r>
                <a:r>
                  <a:rPr lang="en-US" sz="2400"/>
                  <a:t>(0.5, 1] là </a:t>
                </a:r>
                <a:r>
                  <a:rPr lang="en-US" sz="2400" i="1"/>
                  <a:t>tốc độ quên</a:t>
                </a:r>
                <a:r>
                  <a:rPr lang="en-US" sz="2400"/>
                  <a:t>. </a:t>
                </a:r>
                <a:r>
                  <a:rPr lang="en-US" sz="2400">
                    <a:latin typeface="Symbol" charset="2"/>
                    <a:cs typeface="Symbol" charset="2"/>
                  </a:rPr>
                  <a:t>k</a:t>
                </a:r>
                <a:r>
                  <a:rPr lang="en-US" sz="2400"/>
                  <a:t> càng lớn thì sẽ nhớ quá khứ càng lâu; các quan sát mới càng ít đóng góp vào mô hình hơn.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95400"/>
                <a:ext cx="8305800" cy="4835525"/>
              </a:xfrm>
              <a:prstGeom prst="rect">
                <a:avLst/>
              </a:prstGeom>
              <a:blipFill>
                <a:blip r:embed="rId3"/>
                <a:stretch>
                  <a:fillRect l="-305" t="-1312" r="-1527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28</a:t>
            </a:fld>
            <a:endParaRPr lang="en-US" altLang="en-US">
              <a:latin typeface="Garamond" panose="02020404030301010803" pitchFamily="18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099131"/>
              </p:ext>
            </p:extLst>
          </p:nvPr>
        </p:nvGraphicFramePr>
        <p:xfrm>
          <a:off x="2590800" y="1905000"/>
          <a:ext cx="170497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700" imgH="279400" progId="Equation.3">
                  <p:embed/>
                </p:oleObj>
              </mc:Choice>
              <mc:Fallback>
                <p:oleObj name="Equation" r:id="rId4" imgW="774700" imgH="279400" progId="Equation.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1905000"/>
                        <a:ext cx="1704975" cy="61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439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Online 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tốc độ hội tụ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4835525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1476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Hàm Q giảm khi số lần lặp tăng lên.</a:t>
            </a:r>
            <a:br>
              <a:rPr lang="en-US" sz="2400"/>
            </a:br>
            <a:r>
              <a:rPr lang="en-US" sz="2000"/>
              <a:t>(so sánh các phương pháp khác nhau)</a:t>
            </a:r>
          </a:p>
          <a:p>
            <a:pPr marL="669925" lvl="1" indent="-342900" eaLnBrk="1" hangingPunct="1">
              <a:spcBef>
                <a:spcPts val="1200"/>
              </a:spcBef>
              <a:buClr>
                <a:srgbClr val="00B0F0"/>
              </a:buClr>
              <a:buSzPct val="50000"/>
              <a:buFont typeface="Wingdings" panose="05000000000000000000" pitchFamily="2" charset="2"/>
              <a:buChar char="q"/>
            </a:pPr>
            <a:endParaRPr lang="en-US" sz="2000" i="1"/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29</a:t>
            </a:fld>
            <a:endParaRPr lang="en-US" altLang="en-US">
              <a:latin typeface="Garamond" panose="02020404030301010803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" y="2057400"/>
            <a:ext cx="8382000" cy="3962400"/>
            <a:chOff x="457200" y="1828800"/>
            <a:chExt cx="8382000" cy="3962400"/>
          </a:xfrm>
        </p:grpSpPr>
        <p:grpSp>
          <p:nvGrpSpPr>
            <p:cNvPr id="11" name="Group 10"/>
            <p:cNvGrpSpPr/>
            <p:nvPr/>
          </p:nvGrpSpPr>
          <p:grpSpPr>
            <a:xfrm>
              <a:off x="457200" y="2088027"/>
              <a:ext cx="6264910" cy="3703173"/>
              <a:chOff x="609600" y="1809896"/>
              <a:chExt cx="6264910" cy="3703173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/>
              <a:srcRect t="11128"/>
              <a:stretch/>
            </p:blipFill>
            <p:spPr>
              <a:xfrm>
                <a:off x="1066800" y="1809896"/>
                <a:ext cx="5807710" cy="370317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09600" y="2907268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Q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934200" y="2209800"/>
              <a:ext cx="1905000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Online K-means (hình tròn đen), </a:t>
              </a:r>
            </a:p>
            <a:p>
              <a:endParaRPr lang="en-US" sz="1600"/>
            </a:p>
            <a:p>
              <a:r>
                <a:rPr lang="en-US" sz="1600"/>
                <a:t>K-means </a:t>
              </a:r>
            </a:p>
            <a:p>
              <a:r>
                <a:rPr lang="en-US" sz="1600"/>
                <a:t>(hình vuông đen)</a:t>
              </a:r>
            </a:p>
            <a:p>
              <a:endParaRPr lang="en-US" sz="1600"/>
            </a:p>
            <a:p>
              <a:r>
                <a:rPr lang="en-US" sz="1600"/>
                <a:t>Dùng một phần Q’ để tối ưu hàm Q</a:t>
              </a:r>
            </a:p>
            <a:p>
              <a:r>
                <a:rPr lang="en-US" sz="1600"/>
                <a:t>(hình tròn trắng),</a:t>
              </a:r>
            </a:p>
            <a:p>
              <a:endParaRPr lang="en-US" sz="1600"/>
            </a:p>
            <a:p>
              <a:r>
                <a:rPr lang="en-US" sz="1600"/>
                <a:t>Dùng hết Q’ để tối ưu hàm Q</a:t>
              </a:r>
            </a:p>
            <a:p>
              <a:r>
                <a:rPr lang="en-US" sz="1600"/>
                <a:t>(hình vuông trắng)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24600" y="1828800"/>
              <a:ext cx="457200" cy="3174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922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/>
            <a:r>
              <a:rPr lang="en-US" sz="3600">
                <a:latin typeface="Tahoma"/>
                <a:cs typeface="Tahoma"/>
              </a:rPr>
              <a:t>1. Hai bài toán học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8305800" cy="483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5625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400" b="1"/>
              <a:t>Học có giám sát (Supervised learning)</a:t>
            </a:r>
          </a:p>
          <a:p>
            <a:pPr lvl="1" eaLnBrk="1" hangingPunct="1">
              <a:spcBef>
                <a:spcPts val="6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Tập dữ liệu học (</a:t>
            </a:r>
            <a:r>
              <a:rPr lang="en-GB" sz="2000" i="1"/>
              <a:t>training data</a:t>
            </a:r>
            <a:r>
              <a:rPr lang="en-GB" sz="2000"/>
              <a:t>) bao gồm các quan sát (</a:t>
            </a:r>
            <a:r>
              <a:rPr lang="en-GB" sz="2000" i="1"/>
              <a:t>examples, observations</a:t>
            </a:r>
            <a:r>
              <a:rPr lang="en-GB" sz="2000"/>
              <a:t>), mà mỗi quan sát được </a:t>
            </a:r>
            <a:r>
              <a:rPr lang="en-GB" sz="2000" i="1">
                <a:solidFill>
                  <a:srgbClr val="0000FF"/>
                </a:solidFill>
              </a:rPr>
              <a:t>gắn kèm với một giá trị đầu ra mong muốn.</a:t>
            </a:r>
            <a:endParaRPr lang="en-GB" sz="2000">
              <a:solidFill>
                <a:srgbClr val="0000FF"/>
              </a:solidFill>
            </a:endParaRPr>
          </a:p>
          <a:p>
            <a:pPr lvl="1" eaLnBrk="1" hangingPunct="1">
              <a:spcBef>
                <a:spcPts val="6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vi-VN" sz="2000"/>
              <a:t>Ta cần</a:t>
            </a:r>
            <a:r>
              <a:rPr lang="en-GB" sz="2000"/>
              <a:t> học một hàm (vd: một phân lớp, một hàm hồi quy,...) phù hợp với tập dữ liệu hiện có.</a:t>
            </a:r>
          </a:p>
          <a:p>
            <a:pPr lvl="1" eaLnBrk="1" hangingPunct="1">
              <a:spcBef>
                <a:spcPts val="6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Hàm học được sau đó sẽ được dùng để dự đoán cho các quan sát mới.</a:t>
            </a:r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400" b="1"/>
              <a:t>Học không giám sát (Unsupervised learning)</a:t>
            </a:r>
          </a:p>
          <a:p>
            <a:pPr lvl="1" eaLnBrk="1" hangingPunct="1">
              <a:spcBef>
                <a:spcPts val="6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Tập học (training data) bao gồm các quan sát, mà mỗi quan sát </a:t>
            </a:r>
            <a:r>
              <a:rPr lang="en-GB" sz="2000" i="1">
                <a:solidFill>
                  <a:srgbClr val="0000FF"/>
                </a:solidFill>
              </a:rPr>
              <a:t>không có thông tin về nhãn lớp hoặc giá trị đầu ra mong muốn.</a:t>
            </a:r>
            <a:endParaRPr lang="en-GB" sz="2000">
              <a:solidFill>
                <a:srgbClr val="0000FF"/>
              </a:solidFill>
            </a:endParaRPr>
          </a:p>
          <a:p>
            <a:pPr lvl="1" eaLnBrk="1" hangingPunct="1">
              <a:spcBef>
                <a:spcPts val="6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Mục đích là tìm ra (học) các cụm, các cấu trúc, các quan hệ tồn tại ẩn trong tập dữ liệu hiện có.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3FF76A-4BC7-423F-A024-EA4D8BF03169}" type="slidenum">
              <a:rPr lang="en-US" altLang="en-US"/>
              <a:pPr eaLnBrk="1" hangingPunct="1"/>
              <a:t>3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69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/>
            <a:r>
              <a:rPr lang="en-US" sz="3600">
                <a:latin typeface="Tahoma"/>
                <a:cs typeface="Tahoma"/>
              </a:rPr>
              <a:t>Tài liệu tham khảo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7800"/>
            <a:ext cx="8153400" cy="4572000"/>
          </a:xfrm>
        </p:spPr>
        <p:txBody>
          <a:bodyPr>
            <a:normAutofit/>
          </a:bodyPr>
          <a:lstStyle/>
          <a:p>
            <a:pPr marL="171450" indent="-171450">
              <a:lnSpc>
                <a:spcPct val="80000"/>
              </a:lnSpc>
              <a:spcBef>
                <a:spcPct val="40000"/>
              </a:spcBef>
              <a:buClr>
                <a:schemeClr val="tx2"/>
              </a:buClr>
              <a:buSzTx/>
              <a:buFontTx/>
              <a:buChar char="•"/>
            </a:pPr>
            <a:r>
              <a:rPr lang="en-GB" sz="1600">
                <a:latin typeface="Courier New" panose="02070309020205020404" pitchFamily="49" charset="0"/>
              </a:rPr>
              <a:t>Arthur, D., Manthey, B., &amp; Röglin, H. (2011). Smoothed analysis of the k-means method. </a:t>
            </a:r>
            <a:r>
              <a:rPr lang="en-GB" sz="1600" i="1">
                <a:latin typeface="Courier New" panose="02070309020205020404" pitchFamily="49" charset="0"/>
              </a:rPr>
              <a:t>Journal of the ACM (JACM)</a:t>
            </a:r>
            <a:r>
              <a:rPr lang="en-GB" sz="1600">
                <a:latin typeface="Courier New" panose="02070309020205020404" pitchFamily="49" charset="0"/>
              </a:rPr>
              <a:t>, 58(5), 19.</a:t>
            </a:r>
          </a:p>
          <a:p>
            <a:pPr marL="171450" indent="-171450">
              <a:lnSpc>
                <a:spcPct val="80000"/>
              </a:lnSpc>
              <a:spcBef>
                <a:spcPct val="40000"/>
              </a:spcBef>
              <a:buClr>
                <a:schemeClr val="tx2"/>
              </a:buClr>
              <a:buSzTx/>
              <a:buFontTx/>
              <a:buChar char="•"/>
            </a:pPr>
            <a:r>
              <a:rPr lang="en-GB" sz="1600">
                <a:latin typeface="Courier New" panose="02070309020205020404" pitchFamily="49" charset="0"/>
              </a:rPr>
              <a:t>Bottou, Léon. Online learning and stochastic approximations. </a:t>
            </a:r>
            <a:r>
              <a:rPr lang="en-GB" sz="1600" i="1">
                <a:latin typeface="Courier New" panose="02070309020205020404" pitchFamily="49" charset="0"/>
              </a:rPr>
              <a:t>On-line learning in neural networks </a:t>
            </a:r>
            <a:r>
              <a:rPr lang="en-GB" sz="1600">
                <a:latin typeface="Courier New" panose="02070309020205020404" pitchFamily="49" charset="0"/>
              </a:rPr>
              <a:t>17 (1998).</a:t>
            </a:r>
          </a:p>
          <a:p>
            <a:pPr marL="171450" indent="-171450">
              <a:lnSpc>
                <a:spcPct val="80000"/>
              </a:lnSpc>
              <a:spcBef>
                <a:spcPct val="40000"/>
              </a:spcBef>
              <a:buClr>
                <a:schemeClr val="tx2"/>
              </a:buClr>
              <a:buSzTx/>
              <a:buFontTx/>
              <a:buChar char="•"/>
            </a:pPr>
            <a:r>
              <a:rPr lang="en-GB" sz="1600">
                <a:latin typeface="Courier New" panose="02070309020205020404" pitchFamily="49" charset="0"/>
              </a:rPr>
              <a:t>B. Liu. </a:t>
            </a:r>
            <a:r>
              <a:rPr lang="en-GB" sz="1600" i="1">
                <a:latin typeface="Courier New" panose="02070309020205020404" pitchFamily="49" charset="0"/>
              </a:rPr>
              <a:t>Web Data Mining: Exploring Hyperlinks, Contents, and Usage Data</a:t>
            </a:r>
            <a:r>
              <a:rPr lang="en-GB" sz="1600">
                <a:latin typeface="Courier New" panose="02070309020205020404" pitchFamily="49" charset="0"/>
              </a:rPr>
              <a:t>. Springer, 2006.</a:t>
            </a:r>
          </a:p>
          <a:p>
            <a:pPr marL="171450" indent="-171450">
              <a:lnSpc>
                <a:spcPct val="80000"/>
              </a:lnSpc>
              <a:spcBef>
                <a:spcPct val="40000"/>
              </a:spcBef>
              <a:buClr>
                <a:schemeClr val="tx2"/>
              </a:buClr>
              <a:buSzTx/>
              <a:buFontTx/>
              <a:buChar char="•"/>
            </a:pPr>
            <a:r>
              <a:rPr lang="en-GB" sz="1600">
                <a:latin typeface="Courier New" panose="02070309020205020404" pitchFamily="49" charset="0"/>
              </a:rPr>
              <a:t>Lloyd, S., 1982. Least squares quantization in PCM. </a:t>
            </a:r>
            <a:r>
              <a:rPr lang="en-GB" sz="1600" i="1">
                <a:latin typeface="Courier New" panose="02070309020205020404" pitchFamily="49" charset="0"/>
              </a:rPr>
              <a:t>IEEE Trans. Inform. Theory</a:t>
            </a:r>
            <a:r>
              <a:rPr lang="en-GB" sz="1600">
                <a:latin typeface="Courier New" panose="02070309020205020404" pitchFamily="49" charset="0"/>
              </a:rPr>
              <a:t> 28, 129–137. Originally as an unpublished Bell laboratories Technical Note (1957).</a:t>
            </a:r>
          </a:p>
          <a:p>
            <a:pPr marL="171450" indent="-171450">
              <a:lnSpc>
                <a:spcPct val="80000"/>
              </a:lnSpc>
              <a:spcBef>
                <a:spcPct val="40000"/>
              </a:spcBef>
              <a:buClr>
                <a:schemeClr val="tx2"/>
              </a:buClr>
              <a:buSzTx/>
              <a:buFontTx/>
              <a:buChar char="•"/>
            </a:pPr>
            <a:r>
              <a:rPr lang="en-GB" sz="1600">
                <a:latin typeface="Courier New" panose="02070309020205020404" pitchFamily="49" charset="0"/>
              </a:rPr>
              <a:t>Jain, A. K. (2010). Data clustering: 50 years beyond K-means. </a:t>
            </a:r>
            <a:r>
              <a:rPr lang="en-GB" sz="1600" i="1">
                <a:latin typeface="Courier New" panose="02070309020205020404" pitchFamily="49" charset="0"/>
              </a:rPr>
              <a:t>Pattern recognition letters</a:t>
            </a:r>
            <a:r>
              <a:rPr lang="en-GB" sz="1600">
                <a:latin typeface="Courier New" panose="02070309020205020404" pitchFamily="49" charset="0"/>
              </a:rPr>
              <a:t>, 31(8), 651-666.</a:t>
            </a:r>
            <a:endParaRPr lang="vi-VN" sz="1600">
              <a:latin typeface="Courier New" panose="02070309020205020404" pitchFamily="49" charset="0"/>
            </a:endParaRPr>
          </a:p>
          <a:p>
            <a:pPr marL="171450" indent="-171450">
              <a:lnSpc>
                <a:spcPct val="80000"/>
              </a:lnSpc>
              <a:spcBef>
                <a:spcPct val="40000"/>
              </a:spcBef>
              <a:buClr>
                <a:schemeClr val="tx2"/>
              </a:buClr>
              <a:buSzTx/>
              <a:buFontTx/>
              <a:buChar char="•"/>
            </a:pPr>
            <a:r>
              <a:rPr lang="en-GB" sz="1600">
                <a:latin typeface="Courier New" panose="02070309020205020404" pitchFamily="49" charset="0"/>
              </a:rPr>
              <a:t>Arthur, D.; Vassilvitskii, S. (2007). K-means++: the advantages of careful seeding. Proceedings of the 18th annual ACM-SIAM symposium on Discrete algorithms, pp. 1027–1035.</a:t>
            </a:r>
            <a:endParaRPr lang="en-US" sz="1600">
              <a:latin typeface="Courier New" panose="02070309020205020404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30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92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096B3D-C2D5-4D95-A93F-A7C0D9AAC94B}"/>
              </a:ext>
            </a:extLst>
          </p:cNvPr>
          <p:cNvSpPr txBox="1"/>
          <p:nvPr/>
        </p:nvSpPr>
        <p:spPr>
          <a:xfrm>
            <a:off x="432033" y="2290085"/>
            <a:ext cx="19588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Thank you for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​</a:t>
            </a:r>
            <a:r>
              <a:rPr kumimoji="0" lang="vi-VN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nh AvantGarde" panose="02000603030000020004"/>
                <a:ea typeface="+mn-ea"/>
                <a:cs typeface="+mn-cs"/>
              </a:rPr>
              <a:t>your attentions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!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​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63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/>
            <a:r>
              <a:rPr lang="en-US" sz="3600">
                <a:latin typeface="Tahoma"/>
                <a:cs typeface="Tahoma"/>
              </a:rPr>
              <a:t>Ví dụ về học không giám sát (1)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8305800" cy="483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5625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400"/>
              <a:t>Phân cụm (clustering)</a:t>
            </a:r>
          </a:p>
          <a:p>
            <a:pPr lvl="1" eaLnBrk="1" hangingPunct="1">
              <a:spcBef>
                <a:spcPts val="6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Phát hiện các cụm dữ liệu, cụm tính chất,…</a:t>
            </a:r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GB" sz="2400"/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GB" sz="2400"/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GB" sz="2400"/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GB" sz="2400"/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400"/>
              <a:t>Community detection</a:t>
            </a:r>
          </a:p>
          <a:p>
            <a:pPr lvl="1"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000"/>
              <a:t>Phát hiện các cộng đồng trong mạng xã hội</a:t>
            </a:r>
            <a:endParaRPr lang="en-GB" sz="280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3FF76A-4BC7-423F-A024-EA4D8BF03169}" type="slidenum">
              <a:rPr lang="en-US" altLang="en-US"/>
              <a:pPr eaLnBrk="1" hangingPunct="1"/>
              <a:t>4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59000"/>
            <a:ext cx="4439920" cy="2002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80" y="3180080"/>
            <a:ext cx="3068320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/>
            <a:r>
              <a:rPr lang="en-US" sz="3600">
                <a:latin typeface="Tahoma"/>
                <a:cs typeface="Tahoma"/>
              </a:rPr>
              <a:t>Ví dụ về học không giám sát (2)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8305800" cy="483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5625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400"/>
              <a:t>Trends detection</a:t>
            </a:r>
          </a:p>
          <a:p>
            <a:pPr lvl="1" eaLnBrk="1" hangingPunct="1">
              <a:spcBef>
                <a:spcPts val="6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Phát hiện xu hướng, thị yếu,…</a:t>
            </a:r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GB" sz="2400"/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GB" sz="240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ED3FF76A-4BC7-423F-A024-EA4D8BF03169}" type="slidenum">
              <a:rPr lang="en-US" altLang="en-US"/>
              <a:pPr eaLnBrk="1" hangingPunct="1"/>
              <a:t>5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12" name="Picture 11" descr="Screen Shot 2014-05-07 at 10.39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1295400"/>
            <a:ext cx="2400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8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2. Phân cụm</a:t>
            </a:r>
            <a:endParaRPr lang="en-US" sz="3600">
              <a:solidFill>
                <a:schemeClr val="tx2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4835525"/>
          </a:xfrm>
          <a:prstGeom prst="rect">
            <a:avLst/>
          </a:prstGeom>
        </p:spPr>
        <p:txBody>
          <a:bodyPr/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5625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400"/>
              <a:t>Phân cụm (clustering)</a:t>
            </a:r>
          </a:p>
          <a:p>
            <a:pPr lvl="1" eaLnBrk="1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Đầu vào: một tập dữ liệu {x</a:t>
            </a:r>
            <a:r>
              <a:rPr lang="en-GB" sz="2000" baseline="-25000"/>
              <a:t>1</a:t>
            </a:r>
            <a:r>
              <a:rPr lang="en-GB" sz="2000"/>
              <a:t>, …, x</a:t>
            </a:r>
            <a:r>
              <a:rPr lang="en-GB" sz="2000" baseline="-25000"/>
              <a:t>M</a:t>
            </a:r>
            <a:r>
              <a:rPr lang="en-GB" sz="2000"/>
              <a:t>} không có nhãn (hoặc giá trị đầu ra mong muốn)</a:t>
            </a:r>
          </a:p>
          <a:p>
            <a:pPr lvl="1" eaLnBrk="1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Đầu ra:  các cụm (nhóm) của các quan sát</a:t>
            </a:r>
          </a:p>
          <a:p>
            <a:pPr eaLnBrk="1" hangingPunct="1">
              <a:spcBef>
                <a:spcPts val="18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GB" sz="2400"/>
              <a:t>Một </a:t>
            </a:r>
            <a:r>
              <a:rPr lang="en-GB" sz="2400" b="1"/>
              <a:t>cụm (cluster)</a:t>
            </a:r>
            <a:r>
              <a:rPr lang="en-GB" sz="2400"/>
              <a:t> là một tập các quan sát</a:t>
            </a:r>
          </a:p>
          <a:p>
            <a:pPr lvl="1" eaLnBrk="1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Tương tự với nhau (theo một ý nghĩa, đánh giá nào đó)</a:t>
            </a:r>
          </a:p>
          <a:p>
            <a:pPr lvl="1" eaLnBrk="1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GB" sz="2000"/>
              <a:t>Khác biệt với các quan sát thuộc các cụm khác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6</a:t>
            </a:fld>
            <a:endParaRPr lang="en-US" altLang="en-US">
              <a:latin typeface="Garamond" panose="02020404030301010803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66800" y="4191000"/>
            <a:ext cx="7640320" cy="2002790"/>
            <a:chOff x="1066800" y="4191000"/>
            <a:chExt cx="7640320" cy="20027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50099"/>
            <a:stretch/>
          </p:blipFill>
          <p:spPr>
            <a:xfrm>
              <a:off x="1066800" y="4191000"/>
              <a:ext cx="2215576" cy="20027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49716"/>
            <a:stretch/>
          </p:blipFill>
          <p:spPr>
            <a:xfrm>
              <a:off x="6474578" y="4191000"/>
              <a:ext cx="2232542" cy="200279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3581400" y="5181600"/>
              <a:ext cx="2667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86200" y="4873823"/>
              <a:ext cx="205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FF"/>
                  </a:solidFill>
                </a:rPr>
                <a:t>Sau khi phân cụm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79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Phân cụm</a:t>
            </a:r>
            <a:endParaRPr lang="en-US" sz="3600">
              <a:solidFill>
                <a:schemeClr val="tx2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458200" cy="4835525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2063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Giải thuật phân cụm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sz="2000" b="1"/>
              <a:t>Dựa trên phân hoạch (Partition-based clustering)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sz="2000" b="1"/>
              <a:t>Dựa trên tích tụ phân cấp (Hierarchical clustering)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sz="2000"/>
              <a:t>Bản đồ tự tổ thức (Self-organizing map – SOM)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sz="2000"/>
              <a:t>Các mô hình hỗn hợp (Mixture models)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sz="2000"/>
              <a:t>…</a:t>
            </a:r>
          </a:p>
          <a:p>
            <a:pPr>
              <a:spcBef>
                <a:spcPct val="6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Đánh giá chất lượng phân cụm (Clustering quality)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sz="2000"/>
              <a:t>Khoảng cách/sự khác biệt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 i="1">
                <a:solidFill>
                  <a:srgbClr val="0000FF"/>
                </a:solidFill>
              </a:rPr>
              <a:t>giữa các cụm</a:t>
            </a:r>
            <a:r>
              <a:rPr lang="en-US" sz="2000"/>
              <a:t> </a:t>
            </a:r>
            <a:r>
              <a:rPr lang="en-US" sz="2000">
                <a:cs typeface="Arial" panose="020B0604020202020204" pitchFamily="34" charset="0"/>
                <a:sym typeface="Symbol" panose="05050102010706020507" pitchFamily="18" charset="2"/>
              </a:rPr>
              <a:t>→</a:t>
            </a:r>
            <a:r>
              <a:rPr lang="en-US" sz="2000">
                <a:sym typeface="Symbol" panose="05050102010706020507" pitchFamily="18" charset="2"/>
              </a:rPr>
              <a:t> Cần được </a:t>
            </a:r>
            <a:r>
              <a:rPr lang="en-US" sz="2000" i="1">
                <a:sym typeface="Symbol" panose="05050102010706020507" pitchFamily="18" charset="2"/>
              </a:rPr>
              <a:t>cực đại</a:t>
            </a:r>
            <a:r>
              <a:rPr lang="en-US" sz="2000">
                <a:sym typeface="Symbol" panose="05050102010706020507" pitchFamily="18" charset="2"/>
              </a:rPr>
              <a:t> </a:t>
            </a:r>
            <a:r>
              <a:rPr lang="en-US" sz="2000" i="1">
                <a:sym typeface="Symbol" panose="05050102010706020507" pitchFamily="18" charset="2"/>
              </a:rPr>
              <a:t>hóa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sz="2000"/>
              <a:t>Khoảng cách/sự khác biệt </a:t>
            </a:r>
            <a:r>
              <a:rPr lang="en-US" sz="2000" i="1">
                <a:solidFill>
                  <a:srgbClr val="FF6600"/>
                </a:solidFill>
              </a:rPr>
              <a:t>bên trong một cụm</a:t>
            </a:r>
            <a:r>
              <a:rPr lang="en-US" sz="2000">
                <a:solidFill>
                  <a:srgbClr val="FF6600"/>
                </a:solidFill>
              </a:rPr>
              <a:t> </a:t>
            </a:r>
            <a:r>
              <a:rPr lang="en-US" sz="2000">
                <a:cs typeface="Arial" panose="020B0604020202020204" pitchFamily="34" charset="0"/>
                <a:sym typeface="Symbol" panose="05050102010706020507" pitchFamily="18" charset="2"/>
              </a:rPr>
              <a:t>→</a:t>
            </a:r>
            <a:r>
              <a:rPr lang="en-US" sz="2000">
                <a:sym typeface="Symbol" panose="05050102010706020507" pitchFamily="18" charset="2"/>
              </a:rPr>
              <a:t> Cần được </a:t>
            </a:r>
            <a:r>
              <a:rPr lang="en-US" sz="2000" i="1">
                <a:sym typeface="Symbol" panose="05050102010706020507" pitchFamily="18" charset="2"/>
              </a:rPr>
              <a:t>cực tiểu</a:t>
            </a:r>
            <a:r>
              <a:rPr lang="en-US" sz="2000">
                <a:sym typeface="Symbol" panose="05050102010706020507" pitchFamily="18" charset="2"/>
              </a:rPr>
              <a:t> </a:t>
            </a:r>
            <a:r>
              <a:rPr lang="en-US" sz="2000" i="1">
                <a:sym typeface="Symbol" panose="05050102010706020507" pitchFamily="18" charset="2"/>
              </a:rPr>
              <a:t>hóa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7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65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3. Phương pháp K-means</a:t>
            </a:r>
            <a:endParaRPr lang="en-US" sz="3600">
              <a:solidFill>
                <a:schemeClr val="tx2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4835525"/>
          </a:xfrm>
          <a:prstGeom prst="rect">
            <a:avLst/>
          </a:prstGeom>
        </p:spPr>
        <p:txBody>
          <a:bodyPr/>
          <a:lstStyle>
            <a:lvl1pPr marL="233363" indent="-2333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2313" indent="-1476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K-means được giới thiệu đầu tiên bởi Lloyd năm 1957.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/>
              <a:t>Là phương pháp phân cụm phổ biến nhất trong các phương pháp dựa trên phân hoạch (partition-based clustering)</a:t>
            </a:r>
          </a:p>
          <a:p>
            <a:pPr>
              <a:spcBef>
                <a:spcPct val="7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400">
                <a:ea typeface="ＭＳ Ｐゴシック" panose="020B0600070205080204" pitchFamily="34" charset="-128"/>
              </a:rPr>
              <a:t>Biểu diễn dữ liệu:  </a:t>
            </a:r>
            <a:r>
              <a:rPr lang="en-US" altLang="ja-JP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D</a:t>
            </a:r>
            <a:r>
              <a:rPr lang="en-US" altLang="ja-JP" sz="2400">
                <a:ea typeface="ＭＳ Ｐゴシック" panose="020B0600070205080204" pitchFamily="34" charset="-128"/>
              </a:rPr>
              <a:t>={</a:t>
            </a:r>
            <a:r>
              <a:rPr lang="en-US" altLang="ja-JP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x</a:t>
            </a:r>
            <a:r>
              <a:rPr lang="en-US" altLang="ja-JP" sz="2400" baseline="-25000">
                <a:latin typeface="Courier New" panose="02070309020205020404" pitchFamily="49" charset="0"/>
                <a:ea typeface="ＭＳ Ｐゴシック" panose="020B0600070205080204" pitchFamily="34" charset="-128"/>
              </a:rPr>
              <a:t>1</a:t>
            </a:r>
            <a:r>
              <a:rPr lang="en-US" altLang="ja-JP" sz="2400">
                <a:ea typeface="ＭＳ Ｐゴシック" panose="020B0600070205080204" pitchFamily="34" charset="-128"/>
              </a:rPr>
              <a:t>,</a:t>
            </a:r>
            <a:r>
              <a:rPr lang="en-US" altLang="ja-JP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x</a:t>
            </a:r>
            <a:r>
              <a:rPr lang="en-US" altLang="ja-JP" sz="2400" baseline="-25000">
                <a:latin typeface="Courier New" panose="02070309020205020404" pitchFamily="49" charset="0"/>
                <a:ea typeface="ＭＳ Ｐゴシック" panose="020B0600070205080204" pitchFamily="34" charset="-128"/>
              </a:rPr>
              <a:t>2</a:t>
            </a:r>
            <a:r>
              <a:rPr lang="en-US" altLang="ja-JP" sz="2400">
                <a:ea typeface="ＭＳ Ｐゴシック" panose="020B0600070205080204" pitchFamily="34" charset="-128"/>
              </a:rPr>
              <a:t>,…,</a:t>
            </a:r>
            <a:r>
              <a:rPr lang="en-US" altLang="ja-JP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x</a:t>
            </a:r>
            <a:r>
              <a:rPr lang="en-US" altLang="ja-JP" sz="2400" baseline="-25000">
                <a:latin typeface="Courier New" panose="02070309020205020404" pitchFamily="49" charset="0"/>
                <a:ea typeface="ＭＳ Ｐゴシック" panose="020B0600070205080204" pitchFamily="34" charset="-128"/>
              </a:rPr>
              <a:t>r</a:t>
            </a:r>
            <a:r>
              <a:rPr lang="en-US" altLang="ja-JP" sz="2400">
                <a:ea typeface="ＭＳ Ｐゴシック" panose="020B0600070205080204" pitchFamily="34" charset="-128"/>
              </a:rPr>
              <a:t>}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 i="1">
                <a:latin typeface="Courier New" panose="02070309020205020404" pitchFamily="49" charset="0"/>
                <a:ea typeface="ＭＳ Ｐゴシック" panose="020B0600070205080204" pitchFamily="34" charset="-128"/>
              </a:rPr>
              <a:t>x</a:t>
            </a:r>
            <a:r>
              <a:rPr lang="en-US" altLang="ja-JP" sz="2000" i="1" baseline="-25000">
                <a:latin typeface="Courier New" panose="02070309020205020404" pitchFamily="49" charset="0"/>
                <a:ea typeface="ＭＳ Ｐゴシック" panose="020B0600070205080204" pitchFamily="34" charset="-128"/>
              </a:rPr>
              <a:t>i</a:t>
            </a:r>
            <a:r>
              <a:rPr lang="en-US" altLang="ja-JP" sz="2000">
                <a:ea typeface="ＭＳ Ｐゴシック" panose="020B0600070205080204" pitchFamily="34" charset="-128"/>
              </a:rPr>
              <a:t>  là một </a:t>
            </a:r>
            <a:r>
              <a:rPr lang="en-GB" sz="2000"/>
              <a:t>quan sát</a:t>
            </a:r>
            <a:r>
              <a:rPr lang="en-US" altLang="ja-JP" sz="2000">
                <a:ea typeface="ＭＳ Ｐゴシック" panose="020B0600070205080204" pitchFamily="34" charset="-128"/>
              </a:rPr>
              <a:t> (một vectơ trong một không gian </a:t>
            </a:r>
            <a:r>
              <a:rPr lang="en-US" altLang="ja-JP" sz="2000" i="1">
                <a:ea typeface="ＭＳ Ｐゴシック" panose="020B0600070205080204" pitchFamily="34" charset="-128"/>
              </a:rPr>
              <a:t>n</a:t>
            </a:r>
            <a:r>
              <a:rPr lang="en-US" altLang="ja-JP" sz="2000">
                <a:ea typeface="ＭＳ Ｐゴシック" panose="020B0600070205080204" pitchFamily="34" charset="-128"/>
              </a:rPr>
              <a:t> chiều)</a:t>
            </a:r>
          </a:p>
          <a:p>
            <a:pPr>
              <a:spcBef>
                <a:spcPct val="8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ja-JP" sz="2400">
                <a:ea typeface="ＭＳ Ｐゴシック" panose="020B0600070205080204" pitchFamily="34" charset="-128"/>
              </a:rPr>
              <a:t>Giải thuật K-means phân chia tập dữ liệu thành </a:t>
            </a:r>
            <a:r>
              <a:rPr lang="en-US" altLang="ja-JP" sz="2400" i="1">
                <a:latin typeface="Courier New" panose="02070309020205020404" pitchFamily="49" charset="0"/>
                <a:ea typeface="ＭＳ Ｐゴシック" panose="020B0600070205080204" pitchFamily="34" charset="-128"/>
              </a:rPr>
              <a:t>k</a:t>
            </a:r>
            <a:r>
              <a:rPr lang="en-US" altLang="ja-JP" sz="2400">
                <a:ea typeface="ＭＳ Ｐゴシック" panose="020B0600070205080204" pitchFamily="34" charset="-128"/>
              </a:rPr>
              <a:t> cụm</a:t>
            </a: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>
                <a:ea typeface="ＭＳ Ｐゴシック" panose="020B0600070205080204" pitchFamily="34" charset="-128"/>
              </a:rPr>
              <a:t>Mỗi cụm (cluster) có một điểm trung tâm, được gọi là </a:t>
            </a:r>
            <a:r>
              <a:rPr lang="en-US" altLang="ja-JP" sz="2000" b="1">
                <a:ea typeface="ＭＳ Ｐゴシック" panose="020B0600070205080204" pitchFamily="34" charset="-128"/>
              </a:rPr>
              <a:t>centroid</a:t>
            </a:r>
            <a:endParaRPr lang="en-US" altLang="ja-JP" sz="2000">
              <a:ea typeface="ＭＳ Ｐゴシック" panose="020B0600070205080204" pitchFamily="34" charset="-128"/>
            </a:endParaRPr>
          </a:p>
          <a:p>
            <a:pPr lvl="1">
              <a:spcBef>
                <a:spcPct val="40000"/>
              </a:spcBef>
              <a:buClr>
                <a:schemeClr val="accent2"/>
              </a:buClr>
              <a:buFontTx/>
              <a:buChar char="•"/>
            </a:pPr>
            <a:r>
              <a:rPr lang="en-US" altLang="ja-JP" sz="2000" i="1">
                <a:latin typeface="Courier New" panose="02070309020205020404" pitchFamily="49" charset="0"/>
                <a:ea typeface="ＭＳ Ｐゴシック" panose="020B0600070205080204" pitchFamily="34" charset="-128"/>
              </a:rPr>
              <a:t>k</a:t>
            </a:r>
            <a:r>
              <a:rPr lang="en-US" altLang="ja-JP" sz="2000">
                <a:ea typeface="ＭＳ Ｐゴシック" panose="020B0600070205080204" pitchFamily="34" charset="-128"/>
              </a:rPr>
              <a:t>  (tổng số các cụm thu được) là một giá trị được cho trước </a:t>
            </a:r>
            <a:br>
              <a:rPr lang="en-US" altLang="ja-JP" sz="2000">
                <a:ea typeface="ＭＳ Ｐゴシック" panose="020B0600070205080204" pitchFamily="34" charset="-128"/>
              </a:rPr>
            </a:br>
            <a:r>
              <a:rPr lang="en-US" altLang="ja-JP" sz="2000">
                <a:ea typeface="ＭＳ Ｐゴシック" panose="020B0600070205080204" pitchFamily="34" charset="-128"/>
              </a:rPr>
              <a:t>(vd: được chỉ định bởi người thiết kế hệ thống phân cụm)</a:t>
            </a:r>
            <a:endParaRPr lang="en-US" sz="2000">
              <a:ea typeface="ＭＳ Ｐゴシック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8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3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382000" cy="7620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600">
                <a:solidFill>
                  <a:schemeClr val="tx2"/>
                </a:solidFill>
                <a:latin typeface="Tahoma"/>
                <a:cs typeface="Tahoma"/>
              </a:rPr>
              <a:t>K-means: </a:t>
            </a:r>
            <a:r>
              <a:rPr lang="en-US" sz="3600">
                <a:solidFill>
                  <a:srgbClr val="0000FF"/>
                </a:solidFill>
                <a:latin typeface="Tahoma"/>
                <a:cs typeface="Tahoma"/>
              </a:rPr>
              <a:t>Các bước chính</a:t>
            </a:r>
            <a:endParaRPr lang="en-US" sz="3600">
              <a:solidFill>
                <a:srgbClr val="0000FF"/>
              </a:solidFill>
              <a:latin typeface="Tahoma"/>
              <a:ea typeface="Verdana" panose="020B0604030504040204" pitchFamily="34" charset="0"/>
              <a:cs typeface="Tahom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295400"/>
            <a:ext cx="8305800" cy="4835525"/>
          </a:xfrm>
          <a:prstGeom prst="rect">
            <a:avLst/>
          </a:prstGeom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11175" indent="-1666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None/>
            </a:pPr>
            <a:r>
              <a:rPr lang="en-US" sz="2400" b="1"/>
              <a:t>Đầu vào:</a:t>
            </a:r>
            <a:r>
              <a:rPr lang="en-US" sz="2400"/>
              <a:t> tập học </a:t>
            </a:r>
            <a:r>
              <a:rPr lang="en-US" sz="2400" b="1"/>
              <a:t>D</a:t>
            </a:r>
            <a:r>
              <a:rPr lang="en-US" sz="2400"/>
              <a:t>, số lượng cụm </a:t>
            </a:r>
            <a:r>
              <a:rPr lang="en-US" sz="2400" i="1">
                <a:latin typeface="Courier New" panose="02070309020205020404" pitchFamily="49" charset="0"/>
              </a:rPr>
              <a:t>k</a:t>
            </a:r>
            <a:r>
              <a:rPr lang="en-US" sz="2400">
                <a:latin typeface="+mn-lt"/>
              </a:rPr>
              <a:t>, khoảng cách d(x,y)</a:t>
            </a:r>
          </a:p>
          <a:p>
            <a:pPr lvl="1">
              <a:spcBef>
                <a:spcPts val="1200"/>
              </a:spcBef>
              <a:buClr>
                <a:schemeClr val="accent2"/>
              </a:buClr>
              <a:buFontTx/>
              <a:buChar char="•"/>
            </a:pPr>
            <a:r>
              <a:rPr lang="en-US" sz="2400">
                <a:solidFill>
                  <a:srgbClr val="0000FF"/>
                </a:solidFill>
              </a:rPr>
              <a:t>Bước 1.</a:t>
            </a:r>
            <a:r>
              <a:rPr lang="en-US" sz="2400"/>
              <a:t> Chọn ngẫu nhiên </a:t>
            </a:r>
            <a:r>
              <a:rPr lang="en-US" sz="2400" i="1">
                <a:latin typeface="Courier New" panose="02070309020205020404" pitchFamily="49" charset="0"/>
              </a:rPr>
              <a:t>k</a:t>
            </a:r>
            <a:r>
              <a:rPr lang="en-US" sz="2400"/>
              <a:t> </a:t>
            </a:r>
            <a:r>
              <a:rPr lang="en-GB" sz="2400"/>
              <a:t>quan sát</a:t>
            </a:r>
            <a:r>
              <a:rPr lang="en-US" sz="2400"/>
              <a:t> (được gọi là </a:t>
            </a:r>
            <a:r>
              <a:rPr lang="en-US" sz="2400" b="1"/>
              <a:t>các hạt nhân – seeds</a:t>
            </a:r>
            <a:r>
              <a:rPr lang="en-US" sz="2400"/>
              <a:t>) để sử dụng làm </a:t>
            </a:r>
            <a:r>
              <a:rPr lang="en-US" sz="2400" i="1"/>
              <a:t>các điểm trung tâm ban đầu</a:t>
            </a:r>
            <a:r>
              <a:rPr lang="en-US" sz="2400"/>
              <a:t> (</a:t>
            </a:r>
            <a:r>
              <a:rPr lang="en-US" sz="2400" i="1"/>
              <a:t>initial centroids</a:t>
            </a:r>
            <a:r>
              <a:rPr lang="en-US" sz="2400"/>
              <a:t>) của </a:t>
            </a:r>
            <a:r>
              <a:rPr lang="en-US" sz="2400" i="1"/>
              <a:t>k</a:t>
            </a:r>
            <a:r>
              <a:rPr lang="en-US" sz="2400"/>
              <a:t> cụm.</a:t>
            </a:r>
          </a:p>
          <a:p>
            <a:pPr lvl="1">
              <a:spcBef>
                <a:spcPts val="1200"/>
              </a:spcBef>
              <a:buClr>
                <a:schemeClr val="accent2"/>
              </a:buClr>
              <a:buFontTx/>
              <a:buChar char="•"/>
            </a:pPr>
            <a:r>
              <a:rPr lang="en-US" sz="2400">
                <a:solidFill>
                  <a:srgbClr val="0000FF"/>
                </a:solidFill>
              </a:rPr>
              <a:t>Bước 2.</a:t>
            </a:r>
            <a:r>
              <a:rPr lang="en-US" sz="2400"/>
              <a:t> Lặp liên tục hai bước sau cho đến khi </a:t>
            </a:r>
            <a:r>
              <a:rPr lang="en-US" sz="2400" i="1"/>
              <a:t>gặp điều kiện hội tụ</a:t>
            </a:r>
            <a:r>
              <a:rPr lang="en-US" sz="2400"/>
              <a:t> (convergence criterion):</a:t>
            </a:r>
          </a:p>
          <a:p>
            <a:pPr marL="1257300" lvl="2" indent="-342900">
              <a:spcBef>
                <a:spcPts val="1200"/>
              </a:spcBef>
              <a:buClr>
                <a:schemeClr val="accent2"/>
              </a:buClr>
              <a:buSzPct val="60000"/>
              <a:buFont typeface="Wingdings" charset="2"/>
              <a:buChar char="q"/>
            </a:pPr>
            <a:r>
              <a:rPr lang="en-US" sz="2000">
                <a:solidFill>
                  <a:srgbClr val="0000FF"/>
                </a:solidFill>
              </a:rPr>
              <a:t>Bước 2.1.</a:t>
            </a:r>
            <a:r>
              <a:rPr lang="en-US" sz="2000">
                <a:solidFill>
                  <a:srgbClr val="000000"/>
                </a:solidFill>
              </a:rPr>
              <a:t> Đối với mỗi </a:t>
            </a:r>
            <a:r>
              <a:rPr lang="en-GB" sz="2000"/>
              <a:t>quan sát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 i="1">
                <a:solidFill>
                  <a:srgbClr val="000000"/>
                </a:solidFill>
              </a:rPr>
              <a:t>gán nó vào cụm </a:t>
            </a:r>
            <a:r>
              <a:rPr lang="en-US" sz="2000">
                <a:solidFill>
                  <a:srgbClr val="000000"/>
                </a:solidFill>
              </a:rPr>
              <a:t>(trong số </a:t>
            </a:r>
            <a:r>
              <a:rPr lang="en-US" sz="2000" i="1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US" sz="2000">
                <a:solidFill>
                  <a:srgbClr val="000000"/>
                </a:solidFill>
              </a:rPr>
              <a:t> cụm) mà có tâm (centroid) gần nó nhất.</a:t>
            </a:r>
            <a:endParaRPr lang="en-US" sz="2000"/>
          </a:p>
          <a:p>
            <a:pPr marL="1257300" lvl="2" indent="-342900">
              <a:spcBef>
                <a:spcPts val="1200"/>
              </a:spcBef>
              <a:buClr>
                <a:schemeClr val="accent2"/>
              </a:buClr>
              <a:buSzPct val="60000"/>
              <a:buFont typeface="Wingdings" charset="2"/>
              <a:buChar char="q"/>
            </a:pPr>
            <a:r>
              <a:rPr lang="en-US" sz="2000">
                <a:solidFill>
                  <a:srgbClr val="0000FF"/>
                </a:solidFill>
              </a:rPr>
              <a:t>Bước 2.2.</a:t>
            </a:r>
            <a:r>
              <a:rPr lang="en-US" sz="2000"/>
              <a:t> Đối với mỗi cụm, </a:t>
            </a:r>
            <a:r>
              <a:rPr lang="en-US" sz="2000" i="1"/>
              <a:t>tính toán lại điểm trung tâm của nó</a:t>
            </a:r>
            <a:r>
              <a:rPr lang="en-US" sz="2000"/>
              <a:t> dựa trên tất cả các </a:t>
            </a:r>
            <a:r>
              <a:rPr lang="en-GB" sz="2000"/>
              <a:t>quan sát</a:t>
            </a:r>
            <a:r>
              <a:rPr lang="en-US" sz="2000"/>
              <a:t> thuộc vào cụm đó.</a:t>
            </a:r>
            <a:endParaRPr lang="en-US" sz="2000">
              <a:solidFill>
                <a:srgbClr val="3333C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fld id="{B21708EA-E714-4246-B5C8-C9F9A9CC8164}" type="slidenum">
              <a:rPr lang="en-US" altLang="en-US"/>
              <a:pPr eaLnBrk="1" hangingPunct="1"/>
              <a:t>9</a:t>
            </a:fld>
            <a:endParaRPr lang="en-US" alt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11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_Edge 7">
    <a:dk1>
      <a:srgbClr val="000000"/>
    </a:dk1>
    <a:lt1>
      <a:srgbClr val="FFFFFF"/>
    </a:lt1>
    <a:dk2>
      <a:srgbClr val="006633"/>
    </a:dk2>
    <a:lt2>
      <a:srgbClr val="5F5F5F"/>
    </a:lt2>
    <a:accent1>
      <a:srgbClr val="CC9900"/>
    </a:accent1>
    <a:accent2>
      <a:srgbClr val="3B812F"/>
    </a:accent2>
    <a:accent3>
      <a:srgbClr val="FFFFFF"/>
    </a:accent3>
    <a:accent4>
      <a:srgbClr val="000000"/>
    </a:accent4>
    <a:accent5>
      <a:srgbClr val="E2CAAA"/>
    </a:accent5>
    <a:accent6>
      <a:srgbClr val="35742A"/>
    </a:accent6>
    <a:hlink>
      <a:srgbClr val="996600"/>
    </a:hlink>
    <a:folHlink>
      <a:srgbClr val="AFBF3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</TotalTime>
  <Words>2469</Words>
  <Application>Microsoft Macintosh PowerPoint</Application>
  <PresentationFormat>On-screen Show (4:3)</PresentationFormat>
  <Paragraphs>237</Paragraphs>
  <Slides>31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Calibri</vt:lpstr>
      <vt:lpstr>Cambria Math</vt:lpstr>
      <vt:lpstr>Courier New</vt:lpstr>
      <vt:lpstr>Garamond</vt:lpstr>
      <vt:lpstr>Linh AvantGarde</vt:lpstr>
      <vt:lpstr>Segoe UI</vt:lpstr>
      <vt:lpstr>Symbol</vt:lpstr>
      <vt:lpstr>Tahoma</vt:lpstr>
      <vt:lpstr>Times New Roman</vt:lpstr>
      <vt:lpstr>Wingdings</vt:lpstr>
      <vt:lpstr>Office Theme</vt:lpstr>
      <vt:lpstr>Equation</vt:lpstr>
      <vt:lpstr>Formel</vt:lpstr>
      <vt:lpstr>Học máy cơ bản  Phân cụm   Nguyễn Đức Anh</vt:lpstr>
      <vt:lpstr>Nội dung môn học</vt:lpstr>
      <vt:lpstr>1. Hai bài toán học</vt:lpstr>
      <vt:lpstr>Ví dụ về học không giám sát (1)</vt:lpstr>
      <vt:lpstr>Ví dụ về học không giám sát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K-means: hàm khoảng cách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 Long</dc:creator>
  <cp:lastModifiedBy>Anh Nguyen</cp:lastModifiedBy>
  <cp:revision>55</cp:revision>
  <dcterms:created xsi:type="dcterms:W3CDTF">2020-04-20T02:25:53Z</dcterms:created>
  <dcterms:modified xsi:type="dcterms:W3CDTF">2024-08-15T15:18:55Z</dcterms:modified>
</cp:coreProperties>
</file>